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8" r:id="rId3"/>
    <p:sldId id="293" r:id="rId4"/>
    <p:sldId id="292" r:id="rId5"/>
    <p:sldId id="278" r:id="rId6"/>
    <p:sldId id="279" r:id="rId7"/>
    <p:sldId id="282" r:id="rId8"/>
    <p:sldId id="283" r:id="rId9"/>
    <p:sldId id="284" r:id="rId10"/>
    <p:sldId id="285" r:id="rId11"/>
    <p:sldId id="296" r:id="rId12"/>
    <p:sldId id="297" r:id="rId13"/>
    <p:sldId id="286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is denis" initials="d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3ACB8-A6CE-4577-9CF7-E61EBF3F8B17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F3085-B342-4C76-8493-2D7B69435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60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3085-B342-4C76-8493-2D7B6943537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013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F3085-B342-4C76-8493-2D7B6943537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512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F3085-B342-4C76-8493-2D7B6943537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112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F3085-B342-4C76-8493-2D7B6943537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484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F3085-B342-4C76-8493-2D7B6943537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968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F3085-B342-4C76-8493-2D7B6943537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740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F3085-B342-4C76-8493-2D7B6943537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897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F3085-B342-4C76-8493-2D7B6943537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159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F3085-B342-4C76-8493-2D7B6943537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159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F3085-B342-4C76-8493-2D7B6943537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159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AB9328A-67BB-43CC-A856-D2021DB2B611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2716340-708B-4991-BA16-E7E99AB6B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328A-67BB-43CC-A856-D2021DB2B611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6340-708B-4991-BA16-E7E99AB6B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328A-67BB-43CC-A856-D2021DB2B611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6340-708B-4991-BA16-E7E99AB6B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AB9328A-67BB-43CC-A856-D2021DB2B611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2716340-708B-4991-BA16-E7E99AB6BC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AB9328A-67BB-43CC-A856-D2021DB2B611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2716340-708B-4991-BA16-E7E99AB6B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328A-67BB-43CC-A856-D2021DB2B611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6340-708B-4991-BA16-E7E99AB6BC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328A-67BB-43CC-A856-D2021DB2B611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6340-708B-4991-BA16-E7E99AB6BC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B9328A-67BB-43CC-A856-D2021DB2B611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2716340-708B-4991-BA16-E7E99AB6BC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328A-67BB-43CC-A856-D2021DB2B611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6340-708B-4991-BA16-E7E99AB6B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AB9328A-67BB-43CC-A856-D2021DB2B611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2716340-708B-4991-BA16-E7E99AB6BC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B9328A-67BB-43CC-A856-D2021DB2B611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2716340-708B-4991-BA16-E7E99AB6BC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B9328A-67BB-43CC-A856-D2021DB2B611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2716340-708B-4991-BA16-E7E99AB6B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tula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://www.tula.ru/" TargetMode="Externa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11" Type="http://schemas.openxmlformats.org/officeDocument/2006/relationships/hyperlink" Target="https://all.culture.ru/intro" TargetMode="External"/><Relationship Id="rId5" Type="http://schemas.openxmlformats.org/officeDocument/2006/relationships/hyperlink" Target="http://skm71.ru/" TargetMode="External"/><Relationship Id="rId10" Type="http://schemas.openxmlformats.org/officeDocument/2006/relationships/image" Target="../media/image37.jpeg"/><Relationship Id="rId4" Type="http://schemas.openxmlformats.org/officeDocument/2006/relationships/image" Target="../media/image2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tula.r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nstagram.com/centr_ermitazh/" TargetMode="External"/><Relationship Id="rId5" Type="http://schemas.openxmlformats.org/officeDocument/2006/relationships/hyperlink" Target="https://vk.com/teatr_ermitazh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0253" y="1484784"/>
            <a:ext cx="68012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  <a:cs typeface="Times New Roman" panose="02020603050405020304" pitchFamily="18" charset="0"/>
              </a:rPr>
              <a:t>«О деятельности учреждений культуры по работе с несовершеннолетними, направленной на пропаганду законопослушного поведения и здорового образа жизни»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entury Schoolbook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64805"/>
            <a:ext cx="935856" cy="1004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://www.tula.ru/bitrix/templates/modern/images/logo.png">
            <a:hlinkClick r:id="rId4"/>
            <a:extLst>
              <a:ext uri="{FF2B5EF4-FFF2-40B4-BE49-F238E27FC236}">
                <a16:creationId xmlns:a16="http://schemas.microsoft.com/office/drawing/2014/main" xmlns="" id="{BE963ADB-B3A5-462A-ADB6-3F70C0CF2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596" y="407528"/>
            <a:ext cx="792088" cy="88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A06EB1-B9B2-4EC7-9B2F-67F571E20C54}"/>
              </a:ext>
            </a:extLst>
          </p:cNvPr>
          <p:cNvSpPr txBox="1"/>
          <p:nvPr/>
        </p:nvSpPr>
        <p:spPr>
          <a:xfrm>
            <a:off x="2470684" y="407528"/>
            <a:ext cx="4765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  <a:cs typeface="Times New Roman" panose="02020603050405020304" pitchFamily="18" charset="0"/>
              </a:rPr>
              <a:t>Управление культуры и туризма 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  <a:cs typeface="Times New Roman" panose="02020603050405020304" pitchFamily="18" charset="0"/>
              </a:rPr>
              <a:t>дминистрации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  <a:cs typeface="Times New Roman" panose="02020603050405020304" pitchFamily="18" charset="0"/>
              </a:rPr>
              <a:t>города Тулы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6915" y="5445224"/>
            <a:ext cx="57195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entury Schoolbook" pitchFamily="18" charset="0"/>
              </a:rPr>
              <a:t>Столярова Татьяна Николаевна - </a:t>
            </a:r>
            <a:endParaRPr lang="ru-RU" sz="2000" b="1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Century Schoolbook" pitchFamily="18" charset="0"/>
              </a:rPr>
              <a:t>Начальник </a:t>
            </a:r>
            <a:r>
              <a:rPr lang="ru-RU" sz="2000" dirty="0" smtClean="0">
                <a:solidFill>
                  <a:srgbClr val="002060"/>
                </a:solidFill>
                <a:latin typeface="Century Schoolbook" pitchFamily="18" charset="0"/>
              </a:rPr>
              <a:t>управления </a:t>
            </a:r>
            <a:r>
              <a:rPr lang="ru-RU" sz="2000" dirty="0" smtClean="0">
                <a:solidFill>
                  <a:srgbClr val="002060"/>
                </a:solidFill>
                <a:latin typeface="Century Schoolbook" pitchFamily="18" charset="0"/>
              </a:rPr>
              <a:t>культуры </a:t>
            </a:r>
            <a:r>
              <a:rPr lang="ru-RU" sz="2000" dirty="0" smtClean="0">
                <a:solidFill>
                  <a:srgbClr val="002060"/>
                </a:solidFill>
                <a:latin typeface="Century Schoolbook" pitchFamily="18" charset="0"/>
              </a:rPr>
              <a:t>и </a:t>
            </a:r>
            <a:r>
              <a:rPr lang="ru-RU" sz="2000" dirty="0" smtClean="0">
                <a:solidFill>
                  <a:srgbClr val="002060"/>
                </a:solidFill>
                <a:latin typeface="Century Schoolbook" pitchFamily="18" charset="0"/>
              </a:rPr>
              <a:t>туризма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Century Schoolbook" pitchFamily="18" charset="0"/>
              </a:rPr>
              <a:t>администрации города Тулы. </a:t>
            </a:r>
            <a:endParaRPr lang="ru-RU" sz="2000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1026" name="Picture 2" descr="https://189131.selcdn.ru/leonardo/uploadsForSiteId/200127/texteditor/5a6bd10e-15d2-4dd3-b905-641d76d46aa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846" y="3720647"/>
            <a:ext cx="2919252" cy="169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pf.mail.ru/cgi-bin/readmsg?id=15582835621705371354;0;1&amp;af_preview=1&amp;exif=1">
            <a:extLst>
              <a:ext uri="{FF2B5EF4-FFF2-40B4-BE49-F238E27FC236}">
                <a16:creationId xmlns:a16="http://schemas.microsoft.com/office/drawing/2014/main" xmlns="" id="{D695BE2D-AC1E-4370-80DA-CF1EF93301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81400"/>
            <a:ext cx="875304" cy="1004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64805"/>
            <a:ext cx="935856" cy="1004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s://sun9-69.userapi.com/c834402/v834402745/f3806/E3PfmvKrkP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624" y="4585836"/>
            <a:ext cx="2699473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332656"/>
            <a:ext cx="6318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Муниципальными учреждениями культуры отдельно обозначена работа, направленная на пропаганду законопослушного поведения среди несовершеннолетних цыганской национальности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74493" y="5048571"/>
            <a:ext cx="257085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002060"/>
                </a:solidFill>
              </a:rPr>
              <a:t>Народный цыганский ансамбль песни и танца «</a:t>
            </a:r>
            <a:r>
              <a:rPr lang="ru-RU" sz="1050" b="1" dirty="0" err="1" smtClean="0">
                <a:solidFill>
                  <a:srgbClr val="002060"/>
                </a:solidFill>
              </a:rPr>
              <a:t>Ягори</a:t>
            </a:r>
            <a:r>
              <a:rPr lang="ru-RU" sz="1050" b="1" dirty="0" smtClean="0">
                <a:solidFill>
                  <a:srgbClr val="002060"/>
                </a:solidFill>
              </a:rPr>
              <a:t>» и детский коллектив – спутник «</a:t>
            </a:r>
            <a:r>
              <a:rPr lang="ru-RU" sz="1050" b="1" dirty="0" err="1" smtClean="0">
                <a:solidFill>
                  <a:srgbClr val="002060"/>
                </a:solidFill>
              </a:rPr>
              <a:t>Лулуди</a:t>
            </a:r>
            <a:r>
              <a:rPr lang="ru-RU" sz="1050" b="1" dirty="0" smtClean="0">
                <a:solidFill>
                  <a:srgbClr val="002060"/>
                </a:solidFill>
              </a:rPr>
              <a:t>»</a:t>
            </a:r>
            <a:endParaRPr lang="ru-RU" sz="105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98440" y="4018269"/>
            <a:ext cx="257085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002060"/>
                </a:solidFill>
              </a:rPr>
              <a:t>На праздновании проводов русской зимы «Масленица»</a:t>
            </a:r>
            <a:endParaRPr lang="ru-RU" sz="1050" b="1" dirty="0">
              <a:solidFill>
                <a:srgbClr val="002060"/>
              </a:solidFill>
            </a:endParaRPr>
          </a:p>
        </p:txBody>
      </p:sp>
      <p:pic>
        <p:nvPicPr>
          <p:cNvPr id="8197" name="Picture 5" descr="https://sun9-55.userapi.com/c205616/v205616169/8d330/-B3YiW16k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886" y="1845023"/>
            <a:ext cx="3259233" cy="2173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ttps://sun9-55.userapi.com/c205616/v205616169/8d448/GEUvLelm9F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00808"/>
            <a:ext cx="1713169" cy="2569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77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pf.mail.ru/cgi-bin/readmsg?id=15582835621705371354;0;1&amp;af_preview=1&amp;exif=1">
            <a:extLst>
              <a:ext uri="{FF2B5EF4-FFF2-40B4-BE49-F238E27FC236}">
                <a16:creationId xmlns:a16="http://schemas.microsoft.com/office/drawing/2014/main" xmlns="" id="{D695BE2D-AC1E-4370-80DA-CF1EF93301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81400"/>
            <a:ext cx="875304" cy="1004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64805"/>
            <a:ext cx="935856" cy="1004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7" t="12665" r="21053" b="13908"/>
          <a:stretch/>
        </p:blipFill>
        <p:spPr bwMode="auto">
          <a:xfrm>
            <a:off x="5985588" y="4907024"/>
            <a:ext cx="2546852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06282" y="260648"/>
            <a:ext cx="66421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орядок </a:t>
            </a:r>
            <a:r>
              <a:rPr lang="ru-RU" b="1" dirty="0">
                <a:solidFill>
                  <a:srgbClr val="002060"/>
                </a:solidFill>
              </a:rPr>
              <a:t>бесплатного и льготного посещения платных мероприятий, экскурсий, театральных постановок, льготный порядок преимущественного права при зачислении в клубные формирования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2" t="6888" r="13911" b="49912"/>
          <a:stretch/>
        </p:blipFill>
        <p:spPr bwMode="auto">
          <a:xfrm>
            <a:off x="2195735" y="4925681"/>
            <a:ext cx="3903315" cy="130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06282" y="1632472"/>
            <a:ext cx="642615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solidFill>
                  <a:srgbClr val="002060"/>
                </a:solidFill>
              </a:rPr>
              <a:t>Категории несовершеннолетних: </a:t>
            </a:r>
          </a:p>
          <a:p>
            <a:pPr algn="just"/>
            <a:r>
              <a:rPr lang="ru-RU" sz="1300" dirty="0" smtClean="0">
                <a:solidFill>
                  <a:srgbClr val="002060"/>
                </a:solidFill>
              </a:rPr>
              <a:t>- </a:t>
            </a:r>
            <a:r>
              <a:rPr lang="ru-RU" sz="1300" dirty="0">
                <a:solidFill>
                  <a:srgbClr val="002060"/>
                </a:solidFill>
              </a:rPr>
              <a:t>дети из многодетных семей (основанием для приема является удостоверение многодетной семьи или свидетельство о рождении троих и более детей в семье);</a:t>
            </a:r>
          </a:p>
          <a:p>
            <a:pPr algn="just"/>
            <a:r>
              <a:rPr lang="ru-RU" sz="1300" dirty="0">
                <a:solidFill>
                  <a:srgbClr val="002060"/>
                </a:solidFill>
              </a:rPr>
              <a:t>-дети «группы риска», дети, находящиеся в социально неблагополучных семьях, в трудной жизненной ситуации, состоящие на учете в комиссии по делам несовершеннолетних и защите их прав (основанием для приема является направление комиссии по делам несовершеннолетних и защите их прав);</a:t>
            </a:r>
          </a:p>
          <a:p>
            <a:pPr algn="just"/>
            <a:r>
              <a:rPr lang="ru-RU" sz="1300" dirty="0">
                <a:solidFill>
                  <a:srgbClr val="002060"/>
                </a:solidFill>
              </a:rPr>
              <a:t>- дети одиноких родителей (основанием является отсутствие в свидетельстве о рождении записи об одном из родителей, свидетельство о потере одного родителя);</a:t>
            </a:r>
          </a:p>
          <a:p>
            <a:pPr algn="just"/>
            <a:r>
              <a:rPr lang="ru-RU" sz="1300" dirty="0">
                <a:solidFill>
                  <a:srgbClr val="002060"/>
                </a:solidFill>
              </a:rPr>
              <a:t>- дети военнослужащих, проходящих службу по призыву (основанием</a:t>
            </a:r>
          </a:p>
          <a:p>
            <a:pPr algn="just"/>
            <a:r>
              <a:rPr lang="ru-RU" sz="1300" dirty="0">
                <a:solidFill>
                  <a:srgbClr val="002060"/>
                </a:solidFill>
              </a:rPr>
              <a:t>является справка из военного комиссариат);</a:t>
            </a:r>
          </a:p>
          <a:p>
            <a:pPr algn="just"/>
            <a:r>
              <a:rPr lang="ru-RU" sz="1300" dirty="0">
                <a:solidFill>
                  <a:srgbClr val="002060"/>
                </a:solidFill>
              </a:rPr>
              <a:t>- дети из малообеспеченных семей всех категорий (основанием является справка из соответствующих органов).</a:t>
            </a:r>
          </a:p>
        </p:txBody>
      </p:sp>
    </p:spTree>
    <p:extLst>
      <p:ext uri="{BB962C8B-B14F-4D97-AF65-F5344CB8AC3E}">
        <p14:creationId xmlns:p14="http://schemas.microsoft.com/office/powerpoint/2010/main" val="39842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pf.mail.ru/cgi-bin/readmsg?id=15582835621705371354;0;1&amp;af_preview=1&amp;exif=1">
            <a:extLst>
              <a:ext uri="{FF2B5EF4-FFF2-40B4-BE49-F238E27FC236}">
                <a16:creationId xmlns:a16="http://schemas.microsoft.com/office/drawing/2014/main" xmlns="" id="{D695BE2D-AC1E-4370-80DA-CF1EF93301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81400"/>
            <a:ext cx="875304" cy="1004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64805"/>
            <a:ext cx="935856" cy="1004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06282" y="476672"/>
            <a:ext cx="664218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Ежегодно, начиная с 2017 года, в летний </a:t>
            </a:r>
            <a:r>
              <a:rPr lang="ru-RU" sz="1600" b="1">
                <a:solidFill>
                  <a:srgbClr val="002060"/>
                </a:solidFill>
              </a:rPr>
              <a:t>период </a:t>
            </a:r>
            <a:r>
              <a:rPr lang="ru-RU" sz="1600" b="1" smtClean="0">
                <a:solidFill>
                  <a:srgbClr val="002060"/>
                </a:solidFill>
              </a:rPr>
              <a:t>                  (</a:t>
            </a:r>
            <a:r>
              <a:rPr lang="ru-RU" sz="1600" b="1" dirty="0">
                <a:solidFill>
                  <a:srgbClr val="002060"/>
                </a:solidFill>
              </a:rPr>
              <a:t>июнь-август) на базе 4 муниципальных учреждений культуры: «Тульская библиотечная система», «Культурно-досуговое объединение», «Культурно-досуговая система» и «Театрально-концертный центр» трудоустраивается порядка 230 несовершеннолетний подростков в возрасте от 14 до 18 лет включительно. Данная программа реализуется совместно с Государственным учреждением Тульской области «Центр занятости населения Тульской области»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38399" y="3067955"/>
            <a:ext cx="63100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Виды работ:             </a:t>
            </a:r>
            <a:endParaRPr lang="ru-RU" sz="1400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благоустройство </a:t>
            </a:r>
            <a:r>
              <a:rPr lang="ru-RU" sz="1400" dirty="0">
                <a:solidFill>
                  <a:srgbClr val="002060"/>
                </a:solidFill>
              </a:rPr>
              <a:t>и озеленение территорий </a:t>
            </a:r>
            <a:r>
              <a:rPr lang="ru-RU" sz="1400" dirty="0" smtClean="0">
                <a:solidFill>
                  <a:srgbClr val="002060"/>
                </a:solidFill>
              </a:rPr>
              <a:t>и </a:t>
            </a:r>
            <a:r>
              <a:rPr lang="ru-RU" sz="1400" dirty="0">
                <a:solidFill>
                  <a:srgbClr val="002060"/>
                </a:solidFill>
              </a:rPr>
              <a:t>мест отдыха </a:t>
            </a:r>
            <a:r>
              <a:rPr lang="ru-RU" sz="1400" dirty="0" smtClean="0">
                <a:solidFill>
                  <a:srgbClr val="002060"/>
                </a:solidFill>
              </a:rPr>
              <a:t> учреждений культуры (высадка </a:t>
            </a:r>
            <a:r>
              <a:rPr lang="ru-RU" sz="1400" dirty="0">
                <a:solidFill>
                  <a:srgbClr val="002060"/>
                </a:solidFill>
              </a:rPr>
              <a:t>цветов, кустарников</a:t>
            </a:r>
            <a:r>
              <a:rPr lang="ru-RU" sz="1400" dirty="0" smtClean="0">
                <a:solidFill>
                  <a:srgbClr val="002060"/>
                </a:solidFill>
              </a:rPr>
              <a:t>),</a:t>
            </a:r>
            <a:endParaRPr lang="ru-RU" sz="1400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обслуживание </a:t>
            </a:r>
            <a:r>
              <a:rPr lang="ru-RU" sz="1400" dirty="0">
                <a:solidFill>
                  <a:srgbClr val="002060"/>
                </a:solidFill>
              </a:rPr>
              <a:t>культурно-массовых </a:t>
            </a:r>
            <a:r>
              <a:rPr lang="ru-RU" sz="1400" dirty="0" smtClean="0">
                <a:solidFill>
                  <a:srgbClr val="002060"/>
                </a:solidFill>
              </a:rPr>
              <a:t>мероприятий,</a:t>
            </a:r>
            <a:endParaRPr lang="ru-RU" sz="1400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</a:rPr>
              <a:t>реставрация библиотечного </a:t>
            </a:r>
            <a:r>
              <a:rPr lang="ru-RU" sz="1400" dirty="0" smtClean="0">
                <a:solidFill>
                  <a:srgbClr val="002060"/>
                </a:solidFill>
              </a:rPr>
              <a:t>фонда.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692" y="4415095"/>
            <a:ext cx="64674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79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pf.mail.ru/cgi-bin/readmsg?id=15582835621705371354;0;1&amp;af_preview=1&amp;exif=1">
            <a:extLst>
              <a:ext uri="{FF2B5EF4-FFF2-40B4-BE49-F238E27FC236}">
                <a16:creationId xmlns:a16="http://schemas.microsoft.com/office/drawing/2014/main" xmlns="" id="{D695BE2D-AC1E-4370-80DA-CF1EF93301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xmlns="" id="{605D7049-013F-48B0-BDD3-17672B978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35441"/>
            <a:ext cx="3858749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Schoolbook" pitchFamily="18" charset="0"/>
                <a:cs typeface="Times New Roman" panose="02020603050405020304" pitchFamily="18" charset="0"/>
              </a:rPr>
              <a:t>Администрация города Тулы 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entury Schoolbook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C00000"/>
                </a:solidFill>
                <a:latin typeface="Century Schoolbook" pitchFamily="18" charset="0"/>
                <a:cs typeface="Times New Roman" panose="02020603050405020304" pitchFamily="18" charset="0"/>
                <a:hlinkClick r:id="rId3"/>
              </a:rPr>
              <a:t>http://www.tula.ru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entury Schoolbook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64805"/>
            <a:ext cx="935856" cy="1004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148652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Управление культуры и туризма администрации города </a:t>
            </a:r>
            <a:r>
              <a:rPr lang="ru-RU" b="1" dirty="0" smtClean="0">
                <a:solidFill>
                  <a:srgbClr val="002060"/>
                </a:solidFill>
              </a:rPr>
              <a:t>Тулы</a:t>
            </a:r>
          </a:p>
          <a:p>
            <a:r>
              <a:rPr lang="en-US" sz="2800" b="1" dirty="0">
                <a:solidFill>
                  <a:srgbClr val="002060"/>
                </a:solidFill>
                <a:hlinkClick r:id="rId5"/>
              </a:rPr>
              <a:t>http://</a:t>
            </a:r>
            <a:r>
              <a:rPr lang="en-US" sz="2800" b="1" dirty="0" smtClean="0">
                <a:solidFill>
                  <a:srgbClr val="002060"/>
                </a:solidFill>
                <a:hlinkClick r:id="rId5"/>
              </a:rPr>
              <a:t>skm71.ru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93704" y="27657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Сайты муниципальных учреждений культуры и искусства города Тулы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445208" y="39034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Официальные группы учреждений культуры в социальных сетях: </a:t>
            </a:r>
          </a:p>
        </p:txBody>
      </p:sp>
      <p:pic>
        <p:nvPicPr>
          <p:cNvPr id="12294" name="Picture 6" descr="https://pbs.twimg.com/media/D18f600X4AAOI8h.jpg:lar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73" y="4755016"/>
            <a:ext cx="506814" cy="50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xn--e1addbskakk5m.xn--p1acf/wa-data/public/site/img/instagram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296" y="4755016"/>
            <a:ext cx="50414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s://pbs.twimg.com/media/CDNsU_aUEAAi7B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208" y="476609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s://www.freepngimg.com/thumb/united_states/65346-logo-facebook-icon-free-download-png-hq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72955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https://content.schools.by/uborok/banners/2020-03-30/VK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5501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5589240"/>
            <a:ext cx="4235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Портал КУЛЬТУРА.РФ</a:t>
            </a:r>
          </a:p>
          <a:p>
            <a:r>
              <a:rPr lang="en-US" b="1" dirty="0" smtClean="0">
                <a:hlinkClick r:id="rId11"/>
              </a:rPr>
              <a:t>https</a:t>
            </a:r>
            <a:r>
              <a:rPr lang="en-US" b="1" dirty="0">
                <a:hlinkClick r:id="rId11"/>
              </a:rPr>
              <a:t>://</a:t>
            </a:r>
            <a:r>
              <a:rPr lang="en-US" b="1" dirty="0" smtClean="0">
                <a:hlinkClick r:id="rId11"/>
              </a:rPr>
              <a:t>all.culture.ru/intro#events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616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 txBox="1">
            <a:spLocks/>
          </p:cNvSpPr>
          <p:nvPr/>
        </p:nvSpPr>
        <p:spPr>
          <a:xfrm>
            <a:off x="2843808" y="1556792"/>
            <a:ext cx="4680520" cy="151216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itchFamily="18" charset="0"/>
              </a:rPr>
              <a:t>СПАСИБО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itchFamily="18" charset="0"/>
              </a:rPr>
              <a:t>ЗА ВНИМАНИЕ!</a:t>
            </a:r>
          </a:p>
        </p:txBody>
      </p:sp>
      <p:pic>
        <p:nvPicPr>
          <p:cNvPr id="12" name="Picture 8" descr="http://www.tula.ru/bitrix/templates/modern/images/logo.png">
            <a:hlinkClick r:id="rId2"/>
            <a:extLst>
              <a:ext uri="{FF2B5EF4-FFF2-40B4-BE49-F238E27FC236}">
                <a16:creationId xmlns:a16="http://schemas.microsoft.com/office/drawing/2014/main" xmlns="" id="{BE963ADB-B3A5-462A-ADB6-3F70C0CF2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2862"/>
            <a:ext cx="792088" cy="88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64805"/>
            <a:ext cx="935856" cy="1004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8A06EB1-B9B2-4EC7-9B2F-67F571E20C54}"/>
              </a:ext>
            </a:extLst>
          </p:cNvPr>
          <p:cNvSpPr txBox="1"/>
          <p:nvPr/>
        </p:nvSpPr>
        <p:spPr>
          <a:xfrm>
            <a:off x="2483768" y="343130"/>
            <a:ext cx="4765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  <a:cs typeface="Times New Roman" panose="02020603050405020304" pitchFamily="18" charset="0"/>
              </a:rPr>
              <a:t>Управление культуры и туризма 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  <a:cs typeface="Times New Roman" panose="02020603050405020304" pitchFamily="18" charset="0"/>
              </a:rPr>
              <a:t>дминистрации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  <a:cs typeface="Times New Roman" panose="02020603050405020304" pitchFamily="18" charset="0"/>
              </a:rPr>
              <a:t>города Тулы</a:t>
            </a:r>
          </a:p>
        </p:txBody>
      </p:sp>
      <p:pic>
        <p:nvPicPr>
          <p:cNvPr id="15" name="Picture 2" descr="https://189131.selcdn.ru/leonardo/uploadsForSiteId/200127/texteditor/5a6bd10e-15d2-4dd3-b905-641d76d46aa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66892"/>
            <a:ext cx="5688632" cy="280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3861"/>
              </p:ext>
            </p:extLst>
          </p:nvPr>
        </p:nvGraphicFramePr>
        <p:xfrm>
          <a:off x="1979712" y="528073"/>
          <a:ext cx="6840760" cy="2468880"/>
        </p:xfrm>
        <a:graphic>
          <a:graphicData uri="http://schemas.openxmlformats.org/drawingml/2006/table">
            <a:tbl>
              <a:tblPr firstRow="1" bandRow="1"/>
              <a:tblGrid>
                <a:gridCol w="1710190"/>
                <a:gridCol w="1710190"/>
                <a:gridCol w="1710190"/>
                <a:gridCol w="1710190"/>
              </a:tblGrid>
              <a:tr h="127758">
                <a:tc gridSpan="4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w Cen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w Cen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w Cen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w Cen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w Cen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w Cen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w Cen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w Cen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Учреждения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культуры и искусства города Тулы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8713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lvl="0" algn="ctr">
                        <a:buFont typeface="Arial" pitchFamily="34" charset="0"/>
                        <a:buChar char="•"/>
                      </a:pPr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34 библиотеки-филиала</a:t>
                      </a:r>
                      <a:endParaRPr kumimoji="0" lang="ru-RU" sz="12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МБУК «Тульская библиотечная система»; 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МАУК «Театрально-концертный центр»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lvl="0" algn="ctr">
                        <a:buFont typeface="Arial" pitchFamily="34" charset="0"/>
                        <a:buChar char="•"/>
                      </a:pPr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МБУК «Тульский историко-архитектурный музей» с филиалами:</a:t>
                      </a:r>
                    </a:p>
                    <a:p>
                      <a:pPr lvl="0" algn="ctr">
                        <a:buFont typeface="Arial" pitchFamily="34" charset="0"/>
                        <a:buNone/>
                      </a:pPr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Музей – усадьба А.С. Хомякова</a:t>
                      </a:r>
                    </a:p>
                    <a:p>
                      <a:pPr lvl="0" algn="ctr">
                        <a:buFont typeface="Arial" pitchFamily="34" charset="0"/>
                        <a:buNone/>
                      </a:pPr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Музей обороны города </a:t>
                      </a:r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Тулы</a:t>
                      </a:r>
                      <a:endParaRPr kumimoji="0" lang="ru-RU" sz="12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marL="0" lvl="0" indent="0" algn="ctr">
                        <a:buFont typeface="Arial" pitchFamily="34" charset="0"/>
                        <a:buChar char="•"/>
                      </a:pPr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 учреждений </a:t>
                      </a:r>
                      <a:r>
                        <a:rPr kumimoji="0" lang="ru-RU" sz="11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дополнительного</a:t>
                      </a:r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образования – детские школы</a:t>
                      </a:r>
                      <a:r>
                        <a:rPr kumimoji="0"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искусств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lvl="0" algn="ctr">
                        <a:buFont typeface="Arial" pitchFamily="34" charset="0"/>
                        <a:buChar char="•"/>
                      </a:pPr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МБУК «Культурно-досуговое объединение</a:t>
                      </a:r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»      (23 филиала и отдела)</a:t>
                      </a:r>
                      <a:endParaRPr kumimoji="0" lang="ru-RU" sz="12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>
                        <a:buFont typeface="Arial" pitchFamily="34" charset="0"/>
                        <a:buChar char="•"/>
                      </a:pPr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МАУК </a:t>
                      </a:r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«Культурно-досуговая система» </a:t>
                      </a:r>
                    </a:p>
                    <a:p>
                      <a:pPr lvl="0" algn="ctr">
                        <a:buFont typeface="Arial" pitchFamily="34" charset="0"/>
                        <a:buNone/>
                      </a:pPr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(6 филиалов)</a:t>
                      </a:r>
                      <a:endParaRPr kumimoji="0" lang="ru-RU" sz="12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66219"/>
            <a:ext cx="2652390" cy="159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3166219"/>
            <a:ext cx="2675362" cy="159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974" y="4869160"/>
            <a:ext cx="2653200" cy="139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305" y="4869160"/>
            <a:ext cx="2653200" cy="139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64805"/>
            <a:ext cx="935856" cy="1004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630117"/>
            <a:ext cx="4955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</a:t>
            </a:r>
            <a:r>
              <a:rPr lang="ru-RU" b="1" dirty="0" smtClean="0">
                <a:solidFill>
                  <a:srgbClr val="002060"/>
                </a:solidFill>
              </a:rPr>
              <a:t>оличество </a:t>
            </a:r>
            <a:r>
              <a:rPr lang="ru-RU" b="1" dirty="0">
                <a:solidFill>
                  <a:srgbClr val="002060"/>
                </a:solidFill>
              </a:rPr>
              <a:t>клубных формирований и любительских объединений для детей и подростков на территории города Тулы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64805"/>
            <a:ext cx="935856" cy="1004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3419872" y="1988840"/>
            <a:ext cx="115212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156176" y="1988840"/>
            <a:ext cx="1007471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555776" y="2377618"/>
            <a:ext cx="2552125" cy="1008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316 клубных формирований и любительских объединений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83848" y="2348880"/>
            <a:ext cx="2552125" cy="1008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4 217 участников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97848" y="37438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Количество </a:t>
            </a:r>
            <a:r>
              <a:rPr lang="ru-RU" b="1" dirty="0">
                <a:solidFill>
                  <a:srgbClr val="002060"/>
                </a:solidFill>
              </a:rPr>
              <a:t>воспитанников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детских </a:t>
            </a:r>
            <a:r>
              <a:rPr lang="ru-RU" b="1" dirty="0">
                <a:solidFill>
                  <a:srgbClr val="002060"/>
                </a:solidFill>
              </a:rPr>
              <a:t>школ искусств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295937" y="4572739"/>
            <a:ext cx="2552125" cy="1008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6 113 обучающихся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AutoShape 5" descr="https://avatars.mds.yandex.net/get-pdb/936249/16586d61-f1b3-4a6f-ba24-2d7556cee1bb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7" descr="https://avatars.mds.yandex.net/get-pdb/936249/16586d61-f1b3-4a6f-ba24-2d7556cee1bb/s1200?webp=fals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9" descr="https://avatars.mds.yandex.net/get-pdb/936249/16586d61-f1b3-4a6f-ba24-2d7556cee1bb/s1200?webp=fals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1" descr="https://im0-tub-ru.yandex.net/i?id=540beea96e067ad9bb2f1792fcfb3327&amp;n=13&amp;exp=1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4725144"/>
            <a:ext cx="2963343" cy="161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95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64805"/>
            <a:ext cx="935856" cy="1004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964" y="4221088"/>
            <a:ext cx="2699473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tbclib.ru/assets/template/images/nashi_biblioteki/bik_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491" y="260648"/>
            <a:ext cx="2664296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21088"/>
            <a:ext cx="2702639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65281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В Тульской библиотечной системе реализуется системная программа «Знать, чтобы жить»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31677" y="2241286"/>
            <a:ext cx="59046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Ежегодно (2 раза в год) Тульская библиотечная система формирует  подписку на периодические издания, включая в перечень названий газеты и журналы, которые ориентируют подростков и молодежь на культуру здорового образа жизни, физическую активность, профилактику негативных влияний среды, правонарушений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615943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П</a:t>
            </a:r>
            <a:r>
              <a:rPr lang="ru-RU" sz="1200" dirty="0" smtClean="0">
                <a:solidFill>
                  <a:srgbClr val="002060"/>
                </a:solidFill>
              </a:rPr>
              <a:t>одростково-молодёжный </a:t>
            </a:r>
            <a:r>
              <a:rPr lang="ru-RU" sz="1200" dirty="0">
                <a:solidFill>
                  <a:srgbClr val="002060"/>
                </a:solidFill>
              </a:rPr>
              <a:t>клуб «</a:t>
            </a:r>
            <a:r>
              <a:rPr lang="en-US" sz="1200" dirty="0">
                <a:solidFill>
                  <a:srgbClr val="002060"/>
                </a:solidFill>
              </a:rPr>
              <a:t>By-time»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3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64805"/>
            <a:ext cx="935856" cy="1004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58942" y="65281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Театрально-концертный центр города Тулы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2968625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300192" y="2996952"/>
            <a:ext cx="2187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Century Schoolbook" pitchFamily="18" charset="0"/>
                <a:cs typeface="Times New Roman" panose="02020603050405020304" pitchFamily="18" charset="0"/>
              </a:rPr>
              <a:t>ЭРМИТАЖик</a:t>
            </a:r>
            <a:endParaRPr lang="ru-RU" b="1" dirty="0">
              <a:solidFill>
                <a:srgbClr val="002060"/>
              </a:solidFill>
              <a:latin typeface="Century Schoolbook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2362" y="4097943"/>
            <a:ext cx="64250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     В </a:t>
            </a:r>
            <a:r>
              <a:rPr lang="ru-RU" sz="1400" dirty="0">
                <a:solidFill>
                  <a:srgbClr val="002060"/>
                </a:solidFill>
              </a:rPr>
              <a:t>социальных сетях ведётся работа с целью популяризации и понимания правил общения в виртуальном пространстве и просветительской деятельности несовершеннолетних, посредством специальных онлайн-мероприятий и постоянных рубрик (#</a:t>
            </a:r>
            <a:r>
              <a:rPr lang="ru-RU" sz="1400" dirty="0" err="1">
                <a:solidFill>
                  <a:srgbClr val="002060"/>
                </a:solidFill>
              </a:rPr>
              <a:t>эрмитаждома</a:t>
            </a:r>
            <a:r>
              <a:rPr lang="ru-RU" sz="1400" dirty="0">
                <a:solidFill>
                  <a:srgbClr val="002060"/>
                </a:solidFill>
              </a:rPr>
              <a:t> #</a:t>
            </a:r>
            <a:r>
              <a:rPr lang="ru-RU" sz="1400" dirty="0" err="1">
                <a:solidFill>
                  <a:srgbClr val="002060"/>
                </a:solidFill>
              </a:rPr>
              <a:t>эрмитажнаспорте</a:t>
            </a:r>
            <a:r>
              <a:rPr lang="ru-RU" sz="1400" dirty="0">
                <a:solidFill>
                  <a:srgbClr val="002060"/>
                </a:solidFill>
              </a:rPr>
              <a:t> #</a:t>
            </a:r>
            <a:r>
              <a:rPr lang="ru-RU" sz="1400" dirty="0" err="1">
                <a:solidFill>
                  <a:srgbClr val="002060"/>
                </a:solidFill>
              </a:rPr>
              <a:t>загадайэрмитажу</a:t>
            </a:r>
            <a:r>
              <a:rPr lang="ru-RU" sz="1400" dirty="0" smtClean="0">
                <a:solidFill>
                  <a:srgbClr val="002060"/>
                </a:solidFill>
              </a:rPr>
              <a:t>).</a:t>
            </a:r>
          </a:p>
          <a:p>
            <a:pPr algn="just"/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    В </a:t>
            </a:r>
            <a:r>
              <a:rPr lang="ru-RU" dirty="0">
                <a:solidFill>
                  <a:srgbClr val="002060"/>
                </a:solidFill>
              </a:rPr>
              <a:t>официальных группах </a:t>
            </a:r>
            <a:r>
              <a:rPr lang="ru-RU" dirty="0">
                <a:solidFill>
                  <a:srgbClr val="002060"/>
                </a:solidFill>
                <a:hlinkClick r:id="rId5"/>
              </a:rPr>
              <a:t>https://</a:t>
            </a:r>
            <a:r>
              <a:rPr lang="ru-RU" dirty="0" smtClean="0">
                <a:solidFill>
                  <a:srgbClr val="002060"/>
                </a:solidFill>
                <a:hlinkClick r:id="rId5"/>
              </a:rPr>
              <a:t>vk.com/teatr_ermitazh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dirty="0">
                <a:solidFill>
                  <a:srgbClr val="002060"/>
                </a:solidFill>
              </a:rPr>
              <a:t>и </a:t>
            </a:r>
            <a:r>
              <a:rPr lang="ru-RU" dirty="0">
                <a:solidFill>
                  <a:srgbClr val="002060"/>
                </a:solidFill>
                <a:hlinkClick r:id="rId6"/>
              </a:rPr>
              <a:t>https://www.instagram.com/centr_ermitazh</a:t>
            </a:r>
            <a:r>
              <a:rPr lang="ru-RU" dirty="0" smtClean="0">
                <a:solidFill>
                  <a:srgbClr val="002060"/>
                </a:solidFill>
                <a:hlinkClick r:id="rId6"/>
              </a:rPr>
              <a:t>/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74" y="1623209"/>
            <a:ext cx="2878137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07704" y="3428999"/>
            <a:ext cx="2678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entury Schoolbook" pitchFamily="18" charset="0"/>
                <a:cs typeface="Times New Roman" panose="02020603050405020304" pitchFamily="18" charset="0"/>
              </a:rPr>
              <a:t>Детские интерактивные концерты </a:t>
            </a:r>
            <a:endParaRPr lang="ru-RU" sz="1400" b="1" dirty="0">
              <a:solidFill>
                <a:srgbClr val="002060"/>
              </a:solidFill>
              <a:latin typeface="Century Schoolbook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59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64805"/>
            <a:ext cx="935856" cy="1004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26064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Тульские детские школы искусств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95936" y="677961"/>
            <a:ext cx="4680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Использование новых методов в работе по выявлению учащихся, имеющих школьную девиацию, </a:t>
            </a:r>
            <a:r>
              <a:rPr lang="ru-RU" sz="1200" dirty="0" err="1">
                <a:solidFill>
                  <a:srgbClr val="002060"/>
                </a:solidFill>
              </a:rPr>
              <a:t>дезадаптацию</a:t>
            </a:r>
            <a:r>
              <a:rPr lang="ru-RU" sz="1200" dirty="0">
                <a:solidFill>
                  <a:srgbClr val="002060"/>
                </a:solidFill>
              </a:rPr>
              <a:t>, выявление таких детей на начальном этапе и оказание </a:t>
            </a:r>
            <a:endParaRPr lang="ru-RU" sz="1200" dirty="0" smtClean="0">
              <a:solidFill>
                <a:srgbClr val="002060"/>
              </a:solidFill>
            </a:endParaRPr>
          </a:p>
          <a:p>
            <a:r>
              <a:rPr lang="ru-RU" sz="1200" dirty="0" smtClean="0">
                <a:solidFill>
                  <a:srgbClr val="002060"/>
                </a:solidFill>
              </a:rPr>
              <a:t>таким </a:t>
            </a:r>
            <a:r>
              <a:rPr lang="ru-RU" sz="1200" dirty="0">
                <a:solidFill>
                  <a:srgbClr val="002060"/>
                </a:solidFill>
              </a:rPr>
              <a:t>детям помощи, в рамках своей компетентности, в т. ч. рассмотрение ситуации об изменении образовательного маршрута является действенным фактором снижения процента неуспевающих учеников совместными усилиями преподавателей и администрации школы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2348880"/>
            <a:ext cx="64807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002060"/>
                </a:solidFill>
              </a:rPr>
              <a:t>В школах искусств в данное направление работы входят следующие мероприятия:</a:t>
            </a:r>
          </a:p>
          <a:p>
            <a:pPr algn="just"/>
            <a:r>
              <a:rPr lang="ru-RU" sz="1200" dirty="0">
                <a:solidFill>
                  <a:srgbClr val="002060"/>
                </a:solidFill>
              </a:rPr>
              <a:t>- составление (корректировка) индивидуального учебного плана с неуспевающими учащимися;</a:t>
            </a:r>
          </a:p>
          <a:p>
            <a:pPr algn="just"/>
            <a:r>
              <a:rPr lang="ru-RU" sz="1200" dirty="0">
                <a:solidFill>
                  <a:srgbClr val="002060"/>
                </a:solidFill>
              </a:rPr>
              <a:t>- проведение анализа по готовности учащихся к переходу с низшего этапа освоения образовательной программе к последующему высшему;</a:t>
            </a:r>
          </a:p>
          <a:p>
            <a:pPr algn="just"/>
            <a:r>
              <a:rPr lang="ru-RU" sz="1200" dirty="0">
                <a:solidFill>
                  <a:srgbClr val="002060"/>
                </a:solidFill>
              </a:rPr>
              <a:t>- проведение профилактической работы с учащимися по вопросу пропусков занятий без уважительной причины;</a:t>
            </a:r>
          </a:p>
          <a:p>
            <a:pPr algn="just"/>
            <a:r>
              <a:rPr lang="ru-RU" sz="1200" dirty="0">
                <a:solidFill>
                  <a:srgbClr val="002060"/>
                </a:solidFill>
              </a:rPr>
              <a:t>- привлечение родителей к процессу развития и совершенствования личности ребёнка через изменение межличностных отношений;</a:t>
            </a:r>
          </a:p>
          <a:p>
            <a:pPr algn="just"/>
            <a:r>
              <a:rPr lang="ru-RU" sz="1200" dirty="0">
                <a:solidFill>
                  <a:srgbClr val="002060"/>
                </a:solidFill>
              </a:rPr>
              <a:t>- участие в школьных, городских и т.д. совещаниях, семинарах, тренингах и т.д. для получения и использования информации, необходимой в профессиональной деятельности;</a:t>
            </a:r>
          </a:p>
          <a:p>
            <a:pPr algn="just"/>
            <a:r>
              <a:rPr lang="ru-RU" sz="1200" dirty="0">
                <a:solidFill>
                  <a:srgbClr val="002060"/>
                </a:solidFill>
              </a:rPr>
              <a:t>- продолжение методической и практической работы по теме педагогического самообразования «Социально-педагогическая поддержка семей, требующих внимания»;</a:t>
            </a:r>
          </a:p>
          <a:p>
            <a:pPr algn="just"/>
            <a:r>
              <a:rPr lang="ru-RU" sz="1200" dirty="0">
                <a:solidFill>
                  <a:srgbClr val="002060"/>
                </a:solidFill>
              </a:rPr>
              <a:t>- проведение классных мероприятий, направленных на пропаганду здорового образа жизни, формирование негативного отношения к алкоголю, наркотикам, </a:t>
            </a:r>
            <a:r>
              <a:rPr lang="ru-RU" sz="1200" dirty="0" err="1">
                <a:solidFill>
                  <a:srgbClr val="002060"/>
                </a:solidFill>
              </a:rPr>
              <a:t>табакокурению</a:t>
            </a:r>
            <a:r>
              <a:rPr lang="ru-RU" sz="1200" dirty="0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ru-RU" sz="1200" dirty="0">
                <a:solidFill>
                  <a:srgbClr val="002060"/>
                </a:solidFill>
              </a:rPr>
              <a:t>- организация и проведение тематических конкурсов и выставок – воспитание через творческую деятельность.</a:t>
            </a:r>
          </a:p>
        </p:txBody>
      </p:sp>
      <p:pic>
        <p:nvPicPr>
          <p:cNvPr id="6146" name="Picture 2" descr="https://i.mycdn.me/i?r=AyH4iRPQ2q0otWIFepML2LxRB2XdFTzNmAR4dkfDbO0x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42791"/>
            <a:ext cx="2165413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99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pf.mail.ru/cgi-bin/readmsg?id=15582835621705371354;0;1&amp;af_preview=1&amp;exif=1">
            <a:extLst>
              <a:ext uri="{FF2B5EF4-FFF2-40B4-BE49-F238E27FC236}">
                <a16:creationId xmlns:a16="http://schemas.microsoft.com/office/drawing/2014/main" xmlns="" id="{D695BE2D-AC1E-4370-80DA-CF1EF93301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C189036-91A4-4E36-95AC-F54A3FF41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295" y="2495107"/>
            <a:ext cx="2602409" cy="17335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64805"/>
            <a:ext cx="935856" cy="1004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1052736"/>
            <a:ext cx="55446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- Проект </a:t>
            </a:r>
            <a:r>
              <a:rPr lang="ru-RU" sz="1400" dirty="0">
                <a:solidFill>
                  <a:srgbClr val="002060"/>
                </a:solidFill>
              </a:rPr>
              <a:t>«Каникулы в городе»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- Досуговая </a:t>
            </a:r>
            <a:r>
              <a:rPr lang="ru-RU" sz="1400" dirty="0">
                <a:solidFill>
                  <a:srgbClr val="002060"/>
                </a:solidFill>
              </a:rPr>
              <a:t>программа «Каникулы в городе»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- Проекты </a:t>
            </a:r>
            <a:r>
              <a:rPr lang="ru-RU" sz="1400" dirty="0">
                <a:solidFill>
                  <a:srgbClr val="002060"/>
                </a:solidFill>
              </a:rPr>
              <a:t>«Праздник двора» и «Моя малая родина»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- Проект </a:t>
            </a:r>
            <a:r>
              <a:rPr lang="ru-RU" sz="1400" dirty="0">
                <a:solidFill>
                  <a:srgbClr val="002060"/>
                </a:solidFill>
              </a:rPr>
              <a:t>«Клуб на колесах» 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- Проект </a:t>
            </a:r>
            <a:r>
              <a:rPr lang="ru-RU" sz="1400" dirty="0">
                <a:solidFill>
                  <a:srgbClr val="002060"/>
                </a:solidFill>
              </a:rPr>
              <a:t>«Библиотека под зонтиком»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- </a:t>
            </a:r>
            <a:r>
              <a:rPr lang="ru-RU" sz="1400" dirty="0">
                <a:solidFill>
                  <a:srgbClr val="002060"/>
                </a:solidFill>
              </a:rPr>
              <a:t>Проект «Летний кинотеатр»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17192" y="332656"/>
            <a:ext cx="6787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Осуществляется работа по обеспечению досуга несовершеннолетних по месту жительства</a:t>
            </a:r>
          </a:p>
        </p:txBody>
      </p:sp>
      <p:pic>
        <p:nvPicPr>
          <p:cNvPr id="14" name="Picture 4" descr="C:\Users\SokolovAO\Desktop\Каникулы в городе 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638" y="2495107"/>
            <a:ext cx="2313600" cy="1735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20170805_161748">
            <a:extLst>
              <a:ext uri="{FF2B5EF4-FFF2-40B4-BE49-F238E27FC236}">
                <a16:creationId xmlns:a16="http://schemas.microsoft.com/office/drawing/2014/main" xmlns="" id="{83C8D97C-1B90-4C96-9DBA-105BA9EF1EA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95107"/>
            <a:ext cx="2314800" cy="1735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xmlns="" id="{3F05AE10-ADFE-46B7-A1CF-09330F780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68477"/>
            <a:ext cx="2508856" cy="1735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 descr="IMG_20170817_160244">
            <a:extLst>
              <a:ext uri="{FF2B5EF4-FFF2-40B4-BE49-F238E27FC236}">
                <a16:creationId xmlns:a16="http://schemas.microsoft.com/office/drawing/2014/main" xmlns="" id="{6657239F-F58D-4A23-BCFC-D813B4D9BA1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462" y="4649632"/>
            <a:ext cx="2395235" cy="1735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775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pf.mail.ru/cgi-bin/readmsg?id=15582835621705371354;0;1&amp;af_preview=1&amp;exif=1">
            <a:extLst>
              <a:ext uri="{FF2B5EF4-FFF2-40B4-BE49-F238E27FC236}">
                <a16:creationId xmlns:a16="http://schemas.microsoft.com/office/drawing/2014/main" xmlns="" id="{D695BE2D-AC1E-4370-80DA-CF1EF93301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64805"/>
            <a:ext cx="935856" cy="1004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www.doobr71.ru/bitrix/templates/dopobr/files/%D0%9A%D0%B0%D0%BD%D0%B8%D0%BA%D1%83%D0%BB%D1%8B%20%D0%B2%20%D0%B3%D0%BE%D1%80%D0%BE%D0%B4%D0%B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6672"/>
            <a:ext cx="3586190" cy="10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20032" y="1693086"/>
            <a:ext cx="7172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Ежегодный </a:t>
            </a:r>
            <a:r>
              <a:rPr lang="ru-RU" sz="1600" dirty="0">
                <a:solidFill>
                  <a:srgbClr val="002060"/>
                </a:solidFill>
              </a:rPr>
              <a:t>фестиваль «Город без жестокости и насилия»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068166"/>
            <a:ext cx="6750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</a:rPr>
              <a:t>Проект</a:t>
            </a:r>
            <a:r>
              <a:rPr lang="ru-RU" sz="1600" dirty="0">
                <a:solidFill>
                  <a:srgbClr val="002060"/>
                </a:solidFill>
              </a:rPr>
              <a:t>, реализуемый в рамках мероприятий муниципальной программы «Комплексные меры противодействия злоупотреблению наркотиками и их незаконному обороту в муниципальном образовании город Тула»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878" y="5013176"/>
            <a:ext cx="2473633" cy="1734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 descr="https://sun9-55.userapi.com/c852320/v852320350/141bd2/Za_jIc4wIrc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21187"/>
            <a:ext cx="3510136" cy="1518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27523"/>
            <a:ext cx="2405454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 descr="C:\Users\Admin\Desktop\СВОД\ГКЗ для отчета 2019\a7beyJaPkys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681" y="3112109"/>
            <a:ext cx="2822575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60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pf.mail.ru/cgi-bin/readmsg?id=15582835621705371354;0;1&amp;af_preview=1&amp;exif=1">
            <a:extLst>
              <a:ext uri="{FF2B5EF4-FFF2-40B4-BE49-F238E27FC236}">
                <a16:creationId xmlns:a16="http://schemas.microsoft.com/office/drawing/2014/main" xmlns="" id="{D695BE2D-AC1E-4370-80DA-CF1EF93301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64805"/>
            <a:ext cx="935856" cy="1004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C:\Users\Admin\Desktop\ДОК-ТЫ ЮЛЯ\ФОТО\Фото спектакль Агент по имени №\DSC_13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854" y="1250651"/>
            <a:ext cx="3206945" cy="2207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353E7681-D1D1-40F3-86C0-F2B3E631AA8B}"/>
              </a:ext>
            </a:extLst>
          </p:cNvPr>
          <p:cNvSpPr/>
          <p:nvPr/>
        </p:nvSpPr>
        <p:spPr>
          <a:xfrm>
            <a:off x="2051720" y="222026"/>
            <a:ext cx="691276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Century Schoolbook" pitchFamily="18" charset="0"/>
                <a:cs typeface="Times New Roman" panose="02020603050405020304" pitchFamily="18" charset="0"/>
              </a:rPr>
              <a:t>Победитель областного смотра-конкурса на </a:t>
            </a:r>
            <a:r>
              <a:rPr lang="ru-RU" b="1" dirty="0">
                <a:solidFill>
                  <a:srgbClr val="002060"/>
                </a:solidFill>
                <a:latin typeface="Century Schoolbook" pitchFamily="18" charset="0"/>
                <a:cs typeface="Times New Roman" panose="02020603050405020304" pitchFamily="18" charset="0"/>
              </a:rPr>
              <a:t>лучшую </a:t>
            </a:r>
            <a:r>
              <a:rPr lang="ru-RU" b="1" dirty="0" smtClean="0">
                <a:solidFill>
                  <a:srgbClr val="002060"/>
                </a:solidFill>
                <a:latin typeface="Century Schoolbook" pitchFamily="18" charset="0"/>
                <a:cs typeface="Times New Roman" panose="02020603050405020304" pitchFamily="18" charset="0"/>
              </a:rPr>
              <a:t>постановку культурно-досуговой </a:t>
            </a:r>
            <a:r>
              <a:rPr lang="ru-RU" b="1" dirty="0">
                <a:solidFill>
                  <a:srgbClr val="002060"/>
                </a:solidFill>
                <a:latin typeface="Century Schoolbook" pitchFamily="18" charset="0"/>
                <a:cs typeface="Times New Roman" panose="02020603050405020304" pitchFamily="18" charset="0"/>
              </a:rPr>
              <a:t>работы с молодежью, детьми и подростками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558274"/>
            <a:ext cx="6606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     Проект </a:t>
            </a:r>
            <a:r>
              <a:rPr lang="ru-RU" sz="1600" dirty="0">
                <a:solidFill>
                  <a:srgbClr val="002060"/>
                </a:solidFill>
              </a:rPr>
              <a:t>в 2018 году стал победителем в областном смотре-конкурсе на лучшую постановку культурно-досуговой работы с молодежью, детьми и подростками, в 2019 году прошло более 25 показов спектакля, в т.ч. 4 спектакля по заказу Городской комиссии по делам несовершеннолетних и защите их прав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     Совместная </a:t>
            </a:r>
            <a:r>
              <a:rPr lang="ru-RU" sz="1600" dirty="0">
                <a:solidFill>
                  <a:srgbClr val="002060"/>
                </a:solidFill>
              </a:rPr>
              <a:t>работа с Отделом профилактики безнадзорности и правонарушений несовершеннолетних позволила в 2019 году охватить целевую группу проекта «Семья и город» - 150 несовершеннолетних и 140 родителей, находящихся в трудной жизненной </a:t>
            </a:r>
            <a:r>
              <a:rPr lang="ru-RU" sz="1600" dirty="0" smtClean="0">
                <a:solidFill>
                  <a:srgbClr val="002060"/>
                </a:solidFill>
              </a:rPr>
              <a:t>ситуации.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39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850</TotalTime>
  <Words>995</Words>
  <Application>Microsoft Office PowerPoint</Application>
  <PresentationFormat>Экран (4:3)</PresentationFormat>
  <Paragraphs>93</Paragraphs>
  <Slides>14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Петренко Александр Евгеньевич</cp:lastModifiedBy>
  <cp:revision>85</cp:revision>
  <dcterms:created xsi:type="dcterms:W3CDTF">2017-03-08T19:39:42Z</dcterms:created>
  <dcterms:modified xsi:type="dcterms:W3CDTF">2020-04-18T14:26:24Z</dcterms:modified>
</cp:coreProperties>
</file>