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9" r:id="rId3"/>
    <p:sldId id="260" r:id="rId4"/>
    <p:sldId id="273" r:id="rId5"/>
    <p:sldId id="261" r:id="rId6"/>
    <p:sldId id="274" r:id="rId7"/>
    <p:sldId id="263" r:id="rId8"/>
    <p:sldId id="264" r:id="rId9"/>
    <p:sldId id="265" r:id="rId10"/>
    <p:sldId id="266" r:id="rId11"/>
    <p:sldId id="270" r:id="rId12"/>
    <p:sldId id="275" r:id="rId13"/>
    <p:sldId id="262" r:id="rId14"/>
    <p:sldId id="276" r:id="rId15"/>
    <p:sldId id="269" r:id="rId16"/>
    <p:sldId id="267" r:id="rId17"/>
  </p:sldIdLst>
  <p:sldSz cx="16256000" cy="9145588"/>
  <p:notesSz cx="6805613" cy="9944100"/>
  <p:embeddedFontLst>
    <p:embeddedFont>
      <p:font typeface="Calibri" panose="020F0502020204030204" pitchFamily="34" charset="0"/>
      <p:regular r:id="rId18"/>
      <p:bold r:id="rId19"/>
      <p:italic r:id="rId20"/>
      <p:boldItalic r:id="rId21"/>
    </p:embeddedFont>
    <p:embeddedFont>
      <p:font typeface="PT Sans" panose="020B0604020202020204" charset="-52"/>
      <p:regular r:id="rId22"/>
      <p:bold r:id="rId23"/>
      <p:italic r:id="rId24"/>
      <p:boldItalic r:id="rId25"/>
    </p:embeddedFont>
  </p:embeddedFontLst>
  <p:defaultTextStyle>
    <a:defPPr>
      <a:defRPr lang="ru-RU"/>
    </a:defPPr>
    <a:lvl1pPr marL="0" algn="l" defTabSz="1450405" rtl="0" eaLnBrk="1" latinLnBrk="0" hangingPunct="1">
      <a:defRPr sz="2800" kern="1200">
        <a:solidFill>
          <a:schemeClr val="tx1"/>
        </a:solidFill>
        <a:latin typeface="+mn-lt"/>
        <a:ea typeface="+mn-ea"/>
        <a:cs typeface="+mn-cs"/>
      </a:defRPr>
    </a:lvl1pPr>
    <a:lvl2pPr marL="725203" algn="l" defTabSz="1450405" rtl="0" eaLnBrk="1" latinLnBrk="0" hangingPunct="1">
      <a:defRPr sz="2800" kern="1200">
        <a:solidFill>
          <a:schemeClr val="tx1"/>
        </a:solidFill>
        <a:latin typeface="+mn-lt"/>
        <a:ea typeface="+mn-ea"/>
        <a:cs typeface="+mn-cs"/>
      </a:defRPr>
    </a:lvl2pPr>
    <a:lvl3pPr marL="1450405" algn="l" defTabSz="1450405" rtl="0" eaLnBrk="1" latinLnBrk="0" hangingPunct="1">
      <a:defRPr sz="2800" kern="1200">
        <a:solidFill>
          <a:schemeClr val="tx1"/>
        </a:solidFill>
        <a:latin typeface="+mn-lt"/>
        <a:ea typeface="+mn-ea"/>
        <a:cs typeface="+mn-cs"/>
      </a:defRPr>
    </a:lvl3pPr>
    <a:lvl4pPr marL="2175608" algn="l" defTabSz="1450405" rtl="0" eaLnBrk="1" latinLnBrk="0" hangingPunct="1">
      <a:defRPr sz="2800" kern="1200">
        <a:solidFill>
          <a:schemeClr val="tx1"/>
        </a:solidFill>
        <a:latin typeface="+mn-lt"/>
        <a:ea typeface="+mn-ea"/>
        <a:cs typeface="+mn-cs"/>
      </a:defRPr>
    </a:lvl4pPr>
    <a:lvl5pPr marL="2900813" algn="l" defTabSz="1450405" rtl="0" eaLnBrk="1" latinLnBrk="0" hangingPunct="1">
      <a:defRPr sz="2800" kern="1200">
        <a:solidFill>
          <a:schemeClr val="tx1"/>
        </a:solidFill>
        <a:latin typeface="+mn-lt"/>
        <a:ea typeface="+mn-ea"/>
        <a:cs typeface="+mn-cs"/>
      </a:defRPr>
    </a:lvl5pPr>
    <a:lvl6pPr marL="3626015" algn="l" defTabSz="1450405" rtl="0" eaLnBrk="1" latinLnBrk="0" hangingPunct="1">
      <a:defRPr sz="2800" kern="1200">
        <a:solidFill>
          <a:schemeClr val="tx1"/>
        </a:solidFill>
        <a:latin typeface="+mn-lt"/>
        <a:ea typeface="+mn-ea"/>
        <a:cs typeface="+mn-cs"/>
      </a:defRPr>
    </a:lvl6pPr>
    <a:lvl7pPr marL="4351218" algn="l" defTabSz="1450405" rtl="0" eaLnBrk="1" latinLnBrk="0" hangingPunct="1">
      <a:defRPr sz="2800" kern="1200">
        <a:solidFill>
          <a:schemeClr val="tx1"/>
        </a:solidFill>
        <a:latin typeface="+mn-lt"/>
        <a:ea typeface="+mn-ea"/>
        <a:cs typeface="+mn-cs"/>
      </a:defRPr>
    </a:lvl7pPr>
    <a:lvl8pPr marL="5076420" algn="l" defTabSz="1450405" rtl="0" eaLnBrk="1" latinLnBrk="0" hangingPunct="1">
      <a:defRPr sz="2800" kern="1200">
        <a:solidFill>
          <a:schemeClr val="tx1"/>
        </a:solidFill>
        <a:latin typeface="+mn-lt"/>
        <a:ea typeface="+mn-ea"/>
        <a:cs typeface="+mn-cs"/>
      </a:defRPr>
    </a:lvl8pPr>
    <a:lvl9pPr marL="5801623" algn="l" defTabSz="1450405"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2">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EF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306" y="102"/>
      </p:cViewPr>
      <p:guideLst>
        <p:guide orient="horz" pos="2882"/>
        <p:guide pos="5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9201" y="2841063"/>
            <a:ext cx="13817601" cy="196037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2438401" y="5182501"/>
            <a:ext cx="11379200" cy="2337206"/>
          </a:xfrm>
        </p:spPr>
        <p:txBody>
          <a:bodyPr/>
          <a:lstStyle>
            <a:lvl1pPr marL="0" indent="0" algn="ctr">
              <a:buNone/>
              <a:defRPr>
                <a:solidFill>
                  <a:schemeClr val="tx1">
                    <a:tint val="75000"/>
                  </a:schemeClr>
                </a:solidFill>
              </a:defRPr>
            </a:lvl1pPr>
            <a:lvl2pPr marL="725203" indent="0" algn="ctr">
              <a:buNone/>
              <a:defRPr>
                <a:solidFill>
                  <a:schemeClr val="tx1">
                    <a:tint val="75000"/>
                  </a:schemeClr>
                </a:solidFill>
              </a:defRPr>
            </a:lvl2pPr>
            <a:lvl3pPr marL="1450405" indent="0" algn="ctr">
              <a:buNone/>
              <a:defRPr>
                <a:solidFill>
                  <a:schemeClr val="tx1">
                    <a:tint val="75000"/>
                  </a:schemeClr>
                </a:solidFill>
              </a:defRPr>
            </a:lvl3pPr>
            <a:lvl4pPr marL="2175608" indent="0" algn="ctr">
              <a:buNone/>
              <a:defRPr>
                <a:solidFill>
                  <a:schemeClr val="tx1">
                    <a:tint val="75000"/>
                  </a:schemeClr>
                </a:solidFill>
              </a:defRPr>
            </a:lvl4pPr>
            <a:lvl5pPr marL="2900813" indent="0" algn="ctr">
              <a:buNone/>
              <a:defRPr>
                <a:solidFill>
                  <a:schemeClr val="tx1">
                    <a:tint val="75000"/>
                  </a:schemeClr>
                </a:solidFill>
              </a:defRPr>
            </a:lvl5pPr>
            <a:lvl6pPr marL="3626015" indent="0" algn="ctr">
              <a:buNone/>
              <a:defRPr>
                <a:solidFill>
                  <a:schemeClr val="tx1">
                    <a:tint val="75000"/>
                  </a:schemeClr>
                </a:solidFill>
              </a:defRPr>
            </a:lvl6pPr>
            <a:lvl7pPr marL="4351218" indent="0" algn="ctr">
              <a:buNone/>
              <a:defRPr>
                <a:solidFill>
                  <a:schemeClr val="tx1">
                    <a:tint val="75000"/>
                  </a:schemeClr>
                </a:solidFill>
              </a:defRPr>
            </a:lvl7pPr>
            <a:lvl8pPr marL="5076420" indent="0" algn="ctr">
              <a:buNone/>
              <a:defRPr>
                <a:solidFill>
                  <a:schemeClr val="tx1">
                    <a:tint val="75000"/>
                  </a:schemeClr>
                </a:solidFill>
              </a:defRPr>
            </a:lvl8pPr>
            <a:lvl9pPr marL="5801623"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3" y="366248"/>
            <a:ext cx="3657600" cy="780339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802" y="366248"/>
            <a:ext cx="10701865" cy="780339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4111" y="5876893"/>
            <a:ext cx="13817601" cy="1816415"/>
          </a:xfrm>
        </p:spPr>
        <p:txBody>
          <a:bodyPr anchor="t"/>
          <a:lstStyle>
            <a:lvl1pPr algn="l">
              <a:defRPr sz="6500" b="1" cap="all"/>
            </a:lvl1pPr>
          </a:lstStyle>
          <a:p>
            <a:r>
              <a:rPr lang="ru-RU" smtClean="0"/>
              <a:t>Образец заголовка</a:t>
            </a:r>
            <a:endParaRPr lang="ru-RU"/>
          </a:p>
        </p:txBody>
      </p:sp>
      <p:sp>
        <p:nvSpPr>
          <p:cNvPr id="3" name="Текст 2"/>
          <p:cNvSpPr>
            <a:spLocks noGrp="1"/>
          </p:cNvSpPr>
          <p:nvPr>
            <p:ph type="body" idx="1"/>
          </p:nvPr>
        </p:nvSpPr>
        <p:spPr>
          <a:xfrm>
            <a:off x="1284111" y="3876293"/>
            <a:ext cx="13817601" cy="2000595"/>
          </a:xfrm>
        </p:spPr>
        <p:txBody>
          <a:bodyPr anchor="b"/>
          <a:lstStyle>
            <a:lvl1pPr marL="0" indent="0">
              <a:buNone/>
              <a:defRPr sz="3300">
                <a:solidFill>
                  <a:schemeClr val="tx1">
                    <a:tint val="75000"/>
                  </a:schemeClr>
                </a:solidFill>
              </a:defRPr>
            </a:lvl1pPr>
            <a:lvl2pPr marL="725203" indent="0">
              <a:buNone/>
              <a:defRPr sz="2800">
                <a:solidFill>
                  <a:schemeClr val="tx1">
                    <a:tint val="75000"/>
                  </a:schemeClr>
                </a:solidFill>
              </a:defRPr>
            </a:lvl2pPr>
            <a:lvl3pPr marL="1450405" indent="0">
              <a:buNone/>
              <a:defRPr sz="2700">
                <a:solidFill>
                  <a:schemeClr val="tx1">
                    <a:tint val="75000"/>
                  </a:schemeClr>
                </a:solidFill>
              </a:defRPr>
            </a:lvl3pPr>
            <a:lvl4pPr marL="2175608" indent="0">
              <a:buNone/>
              <a:defRPr sz="1900">
                <a:solidFill>
                  <a:schemeClr val="tx1">
                    <a:tint val="75000"/>
                  </a:schemeClr>
                </a:solidFill>
              </a:defRPr>
            </a:lvl4pPr>
            <a:lvl5pPr marL="2900813" indent="0">
              <a:buNone/>
              <a:defRPr sz="1900">
                <a:solidFill>
                  <a:schemeClr val="tx1">
                    <a:tint val="75000"/>
                  </a:schemeClr>
                </a:solidFill>
              </a:defRPr>
            </a:lvl5pPr>
            <a:lvl6pPr marL="3626015" indent="0">
              <a:buNone/>
              <a:defRPr sz="1900">
                <a:solidFill>
                  <a:schemeClr val="tx1">
                    <a:tint val="75000"/>
                  </a:schemeClr>
                </a:solidFill>
              </a:defRPr>
            </a:lvl6pPr>
            <a:lvl7pPr marL="4351218" indent="0">
              <a:buNone/>
              <a:defRPr sz="1900">
                <a:solidFill>
                  <a:schemeClr val="tx1">
                    <a:tint val="75000"/>
                  </a:schemeClr>
                </a:solidFill>
              </a:defRPr>
            </a:lvl7pPr>
            <a:lvl8pPr marL="5076420" indent="0">
              <a:buNone/>
              <a:defRPr sz="1900">
                <a:solidFill>
                  <a:schemeClr val="tx1">
                    <a:tint val="75000"/>
                  </a:schemeClr>
                </a:solidFill>
              </a:defRPr>
            </a:lvl8pPr>
            <a:lvl9pPr marL="5801623" indent="0">
              <a:buNone/>
              <a:defRPr sz="19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12802" y="2133975"/>
            <a:ext cx="7179732" cy="6035663"/>
          </a:xfrm>
        </p:spPr>
        <p:txBody>
          <a:bodyPr/>
          <a:lstStyle>
            <a:lvl1pPr>
              <a:defRPr sz="4500"/>
            </a:lvl1pPr>
            <a:lvl2pPr>
              <a:defRPr sz="3700"/>
            </a:lvl2pPr>
            <a:lvl3pPr>
              <a:defRPr sz="3300"/>
            </a:lvl3pPr>
            <a:lvl4pPr>
              <a:defRPr sz="2800"/>
            </a:lvl4pPr>
            <a:lvl5pPr>
              <a:defRPr sz="2800"/>
            </a:lvl5pPr>
            <a:lvl6pPr>
              <a:defRPr sz="2800"/>
            </a:lvl6pPr>
            <a:lvl7pPr>
              <a:defRPr sz="2800"/>
            </a:lvl7pPr>
            <a:lvl8pPr>
              <a:defRPr sz="2800"/>
            </a:lvl8pPr>
            <a:lvl9pPr>
              <a:defRPr sz="2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8263470" y="2133975"/>
            <a:ext cx="7179732" cy="6035663"/>
          </a:xfrm>
        </p:spPr>
        <p:txBody>
          <a:bodyPr/>
          <a:lstStyle>
            <a:lvl1pPr>
              <a:defRPr sz="4500"/>
            </a:lvl1pPr>
            <a:lvl2pPr>
              <a:defRPr sz="3700"/>
            </a:lvl2pPr>
            <a:lvl3pPr>
              <a:defRPr sz="3300"/>
            </a:lvl3pPr>
            <a:lvl4pPr>
              <a:defRPr sz="2800"/>
            </a:lvl4pPr>
            <a:lvl5pPr>
              <a:defRPr sz="2800"/>
            </a:lvl5pPr>
            <a:lvl6pPr>
              <a:defRPr sz="2800"/>
            </a:lvl6pPr>
            <a:lvl7pPr>
              <a:defRPr sz="2800"/>
            </a:lvl7pPr>
            <a:lvl8pPr>
              <a:defRPr sz="2800"/>
            </a:lvl8pPr>
            <a:lvl9pPr>
              <a:defRPr sz="2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812803" y="2047177"/>
            <a:ext cx="7182556" cy="853161"/>
          </a:xfrm>
        </p:spPr>
        <p:txBody>
          <a:bodyPr anchor="b"/>
          <a:lstStyle>
            <a:lvl1pPr marL="0" indent="0">
              <a:buNone/>
              <a:defRPr sz="3700" b="1"/>
            </a:lvl1pPr>
            <a:lvl2pPr marL="725203" indent="0">
              <a:buNone/>
              <a:defRPr sz="3300" b="1"/>
            </a:lvl2pPr>
            <a:lvl3pPr marL="1450405" indent="0">
              <a:buNone/>
              <a:defRPr sz="2800" b="1"/>
            </a:lvl3pPr>
            <a:lvl4pPr marL="2175608" indent="0">
              <a:buNone/>
              <a:defRPr sz="2700" b="1"/>
            </a:lvl4pPr>
            <a:lvl5pPr marL="2900813" indent="0">
              <a:buNone/>
              <a:defRPr sz="2700" b="1"/>
            </a:lvl5pPr>
            <a:lvl6pPr marL="3626015" indent="0">
              <a:buNone/>
              <a:defRPr sz="2700" b="1"/>
            </a:lvl6pPr>
            <a:lvl7pPr marL="4351218" indent="0">
              <a:buNone/>
              <a:defRPr sz="2700" b="1"/>
            </a:lvl7pPr>
            <a:lvl8pPr marL="5076420" indent="0">
              <a:buNone/>
              <a:defRPr sz="2700" b="1"/>
            </a:lvl8pPr>
            <a:lvl9pPr marL="5801623" indent="0">
              <a:buNone/>
              <a:defRPr sz="2700" b="1"/>
            </a:lvl9pPr>
          </a:lstStyle>
          <a:p>
            <a:pPr lvl="0"/>
            <a:r>
              <a:rPr lang="ru-RU" smtClean="0"/>
              <a:t>Образец текста</a:t>
            </a:r>
          </a:p>
        </p:txBody>
      </p:sp>
      <p:sp>
        <p:nvSpPr>
          <p:cNvPr id="4" name="Содержимое 3"/>
          <p:cNvSpPr>
            <a:spLocks noGrp="1"/>
          </p:cNvSpPr>
          <p:nvPr>
            <p:ph sz="half" idx="2"/>
          </p:nvPr>
        </p:nvSpPr>
        <p:spPr>
          <a:xfrm>
            <a:off x="812803" y="2900340"/>
            <a:ext cx="7182556" cy="5269299"/>
          </a:xfrm>
        </p:spPr>
        <p:txBody>
          <a:bodyPr/>
          <a:lstStyle>
            <a:lvl1pPr>
              <a:defRPr sz="3700"/>
            </a:lvl1pPr>
            <a:lvl2pPr>
              <a:defRPr sz="3300"/>
            </a:lvl2pPr>
            <a:lvl3pPr>
              <a:defRPr sz="2800"/>
            </a:lvl3pPr>
            <a:lvl4pPr>
              <a:defRPr sz="2700"/>
            </a:lvl4pPr>
            <a:lvl5pPr>
              <a:defRPr sz="2700"/>
            </a:lvl5pPr>
            <a:lvl6pPr>
              <a:defRPr sz="2700"/>
            </a:lvl6pPr>
            <a:lvl7pPr>
              <a:defRPr sz="2700"/>
            </a:lvl7pPr>
            <a:lvl8pPr>
              <a:defRPr sz="2700"/>
            </a:lvl8pPr>
            <a:lvl9pPr>
              <a:defRPr sz="2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8257829" y="2047177"/>
            <a:ext cx="7185378" cy="853161"/>
          </a:xfrm>
        </p:spPr>
        <p:txBody>
          <a:bodyPr anchor="b"/>
          <a:lstStyle>
            <a:lvl1pPr marL="0" indent="0">
              <a:buNone/>
              <a:defRPr sz="3700" b="1"/>
            </a:lvl1pPr>
            <a:lvl2pPr marL="725203" indent="0">
              <a:buNone/>
              <a:defRPr sz="3300" b="1"/>
            </a:lvl2pPr>
            <a:lvl3pPr marL="1450405" indent="0">
              <a:buNone/>
              <a:defRPr sz="2800" b="1"/>
            </a:lvl3pPr>
            <a:lvl4pPr marL="2175608" indent="0">
              <a:buNone/>
              <a:defRPr sz="2700" b="1"/>
            </a:lvl4pPr>
            <a:lvl5pPr marL="2900813" indent="0">
              <a:buNone/>
              <a:defRPr sz="2700" b="1"/>
            </a:lvl5pPr>
            <a:lvl6pPr marL="3626015" indent="0">
              <a:buNone/>
              <a:defRPr sz="2700" b="1"/>
            </a:lvl6pPr>
            <a:lvl7pPr marL="4351218" indent="0">
              <a:buNone/>
              <a:defRPr sz="2700" b="1"/>
            </a:lvl7pPr>
            <a:lvl8pPr marL="5076420" indent="0">
              <a:buNone/>
              <a:defRPr sz="2700" b="1"/>
            </a:lvl8pPr>
            <a:lvl9pPr marL="5801623" indent="0">
              <a:buNone/>
              <a:defRPr sz="2700" b="1"/>
            </a:lvl9pPr>
          </a:lstStyle>
          <a:p>
            <a:pPr lvl="0"/>
            <a:r>
              <a:rPr lang="ru-RU" smtClean="0"/>
              <a:t>Образец текста</a:t>
            </a:r>
          </a:p>
        </p:txBody>
      </p:sp>
      <p:sp>
        <p:nvSpPr>
          <p:cNvPr id="6" name="Содержимое 5"/>
          <p:cNvSpPr>
            <a:spLocks noGrp="1"/>
          </p:cNvSpPr>
          <p:nvPr>
            <p:ph sz="quarter" idx="4"/>
          </p:nvPr>
        </p:nvSpPr>
        <p:spPr>
          <a:xfrm>
            <a:off x="8257829" y="2900340"/>
            <a:ext cx="7185378" cy="5269299"/>
          </a:xfrm>
        </p:spPr>
        <p:txBody>
          <a:bodyPr/>
          <a:lstStyle>
            <a:lvl1pPr>
              <a:defRPr sz="3700"/>
            </a:lvl1pPr>
            <a:lvl2pPr>
              <a:defRPr sz="3300"/>
            </a:lvl2pPr>
            <a:lvl3pPr>
              <a:defRPr sz="2800"/>
            </a:lvl3pPr>
            <a:lvl4pPr>
              <a:defRPr sz="2700"/>
            </a:lvl4pPr>
            <a:lvl5pPr>
              <a:defRPr sz="2700"/>
            </a:lvl5pPr>
            <a:lvl6pPr>
              <a:defRPr sz="2700"/>
            </a:lvl6pPr>
            <a:lvl7pPr>
              <a:defRPr sz="2700"/>
            </a:lvl7pPr>
            <a:lvl8pPr>
              <a:defRPr sz="2700"/>
            </a:lvl8pPr>
            <a:lvl9pPr>
              <a:defRPr sz="2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805" y="364136"/>
            <a:ext cx="5348112" cy="1549668"/>
          </a:xfrm>
        </p:spPr>
        <p:txBody>
          <a:bodyPr anchor="b"/>
          <a:lstStyle>
            <a:lvl1pPr algn="l">
              <a:defRPr sz="3300" b="1"/>
            </a:lvl1pPr>
          </a:lstStyle>
          <a:p>
            <a:r>
              <a:rPr lang="ru-RU" smtClean="0"/>
              <a:t>Образец заголовка</a:t>
            </a:r>
            <a:endParaRPr lang="ru-RU"/>
          </a:p>
        </p:txBody>
      </p:sp>
      <p:sp>
        <p:nvSpPr>
          <p:cNvPr id="3" name="Содержимое 2"/>
          <p:cNvSpPr>
            <a:spLocks noGrp="1"/>
          </p:cNvSpPr>
          <p:nvPr>
            <p:ph idx="1"/>
          </p:nvPr>
        </p:nvSpPr>
        <p:spPr>
          <a:xfrm>
            <a:off x="6355646" y="364136"/>
            <a:ext cx="9087556" cy="7805504"/>
          </a:xfrm>
        </p:spPr>
        <p:txBody>
          <a:bodyPr/>
          <a:lstStyle>
            <a:lvl1pPr>
              <a:defRPr sz="5300"/>
            </a:lvl1pPr>
            <a:lvl2pPr>
              <a:defRPr sz="4500"/>
            </a:lvl2pPr>
            <a:lvl3pPr>
              <a:defRPr sz="3700"/>
            </a:lvl3pPr>
            <a:lvl4pPr>
              <a:defRPr sz="3300"/>
            </a:lvl4pPr>
            <a:lvl5pPr>
              <a:defRPr sz="3300"/>
            </a:lvl5pPr>
            <a:lvl6pPr>
              <a:defRPr sz="3300"/>
            </a:lvl6pPr>
            <a:lvl7pPr>
              <a:defRPr sz="3300"/>
            </a:lvl7pPr>
            <a:lvl8pPr>
              <a:defRPr sz="3300"/>
            </a:lvl8pPr>
            <a:lvl9pPr>
              <a:defRPr sz="3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12805" y="1913801"/>
            <a:ext cx="5348112" cy="6255837"/>
          </a:xfrm>
        </p:spPr>
        <p:txBody>
          <a:bodyPr/>
          <a:lstStyle>
            <a:lvl1pPr marL="0" indent="0">
              <a:buNone/>
              <a:defRPr sz="1900"/>
            </a:lvl1pPr>
            <a:lvl2pPr marL="725203" indent="0">
              <a:buNone/>
              <a:defRPr sz="1900"/>
            </a:lvl2pPr>
            <a:lvl3pPr marL="1450405" indent="0">
              <a:buNone/>
              <a:defRPr sz="1600"/>
            </a:lvl3pPr>
            <a:lvl4pPr marL="2175608" indent="0">
              <a:buNone/>
              <a:defRPr sz="1300"/>
            </a:lvl4pPr>
            <a:lvl5pPr marL="2900813" indent="0">
              <a:buNone/>
              <a:defRPr sz="1300"/>
            </a:lvl5pPr>
            <a:lvl6pPr marL="3626015" indent="0">
              <a:buNone/>
              <a:defRPr sz="1300"/>
            </a:lvl6pPr>
            <a:lvl7pPr marL="4351218" indent="0">
              <a:buNone/>
              <a:defRPr sz="1300"/>
            </a:lvl7pPr>
            <a:lvl8pPr marL="5076420" indent="0">
              <a:buNone/>
              <a:defRPr sz="1300"/>
            </a:lvl8pPr>
            <a:lvl9pPr marL="5801623" indent="0">
              <a:buNone/>
              <a:defRPr sz="13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6292" y="6401917"/>
            <a:ext cx="9753600" cy="755780"/>
          </a:xfrm>
        </p:spPr>
        <p:txBody>
          <a:bodyPr anchor="b"/>
          <a:lstStyle>
            <a:lvl1pPr algn="l">
              <a:defRPr sz="3300" b="1"/>
            </a:lvl1pPr>
          </a:lstStyle>
          <a:p>
            <a:r>
              <a:rPr lang="ru-RU" smtClean="0"/>
              <a:t>Образец заголовка</a:t>
            </a:r>
            <a:endParaRPr lang="ru-RU"/>
          </a:p>
        </p:txBody>
      </p:sp>
      <p:sp>
        <p:nvSpPr>
          <p:cNvPr id="3" name="Рисунок 2"/>
          <p:cNvSpPr>
            <a:spLocks noGrp="1"/>
          </p:cNvSpPr>
          <p:nvPr>
            <p:ph type="pic" idx="1"/>
          </p:nvPr>
        </p:nvSpPr>
        <p:spPr>
          <a:xfrm>
            <a:off x="3186292" y="817178"/>
            <a:ext cx="9753600" cy="5487353"/>
          </a:xfrm>
        </p:spPr>
        <p:txBody>
          <a:bodyPr/>
          <a:lstStyle>
            <a:lvl1pPr marL="0" indent="0">
              <a:buNone/>
              <a:defRPr sz="5300"/>
            </a:lvl1pPr>
            <a:lvl2pPr marL="725203" indent="0">
              <a:buNone/>
              <a:defRPr sz="4500"/>
            </a:lvl2pPr>
            <a:lvl3pPr marL="1450405" indent="0">
              <a:buNone/>
              <a:defRPr sz="3700"/>
            </a:lvl3pPr>
            <a:lvl4pPr marL="2175608" indent="0">
              <a:buNone/>
              <a:defRPr sz="3300"/>
            </a:lvl4pPr>
            <a:lvl5pPr marL="2900813" indent="0">
              <a:buNone/>
              <a:defRPr sz="3300"/>
            </a:lvl5pPr>
            <a:lvl6pPr marL="3626015" indent="0">
              <a:buNone/>
              <a:defRPr sz="3300"/>
            </a:lvl6pPr>
            <a:lvl7pPr marL="4351218" indent="0">
              <a:buNone/>
              <a:defRPr sz="3300"/>
            </a:lvl7pPr>
            <a:lvl8pPr marL="5076420" indent="0">
              <a:buNone/>
              <a:defRPr sz="3300"/>
            </a:lvl8pPr>
            <a:lvl9pPr marL="5801623" indent="0">
              <a:buNone/>
              <a:defRPr sz="3300"/>
            </a:lvl9pPr>
          </a:lstStyle>
          <a:p>
            <a:endParaRPr lang="ru-RU"/>
          </a:p>
        </p:txBody>
      </p:sp>
      <p:sp>
        <p:nvSpPr>
          <p:cNvPr id="4" name="Текст 3"/>
          <p:cNvSpPr>
            <a:spLocks noGrp="1"/>
          </p:cNvSpPr>
          <p:nvPr>
            <p:ph type="body" sz="half" idx="2"/>
          </p:nvPr>
        </p:nvSpPr>
        <p:spPr>
          <a:xfrm>
            <a:off x="3186292" y="7157698"/>
            <a:ext cx="9753600" cy="1073333"/>
          </a:xfrm>
        </p:spPr>
        <p:txBody>
          <a:bodyPr/>
          <a:lstStyle>
            <a:lvl1pPr marL="0" indent="0">
              <a:buNone/>
              <a:defRPr sz="1900"/>
            </a:lvl1pPr>
            <a:lvl2pPr marL="725203" indent="0">
              <a:buNone/>
              <a:defRPr sz="1900"/>
            </a:lvl2pPr>
            <a:lvl3pPr marL="1450405" indent="0">
              <a:buNone/>
              <a:defRPr sz="1600"/>
            </a:lvl3pPr>
            <a:lvl4pPr marL="2175608" indent="0">
              <a:buNone/>
              <a:defRPr sz="1300"/>
            </a:lvl4pPr>
            <a:lvl5pPr marL="2900813" indent="0">
              <a:buNone/>
              <a:defRPr sz="1300"/>
            </a:lvl5pPr>
            <a:lvl6pPr marL="3626015" indent="0">
              <a:buNone/>
              <a:defRPr sz="1300"/>
            </a:lvl6pPr>
            <a:lvl7pPr marL="4351218" indent="0">
              <a:buNone/>
              <a:defRPr sz="1300"/>
            </a:lvl7pPr>
            <a:lvl8pPr marL="5076420" indent="0">
              <a:buNone/>
              <a:defRPr sz="1300"/>
            </a:lvl8pPr>
            <a:lvl9pPr marL="5801623" indent="0">
              <a:buNone/>
              <a:defRPr sz="13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803" y="366250"/>
            <a:ext cx="14630400" cy="1524265"/>
          </a:xfrm>
          <a:prstGeom prst="rect">
            <a:avLst/>
          </a:prstGeom>
        </p:spPr>
        <p:txBody>
          <a:bodyPr vert="horz" lIns="145041" tIns="72520" rIns="145041" bIns="725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12803" y="2133975"/>
            <a:ext cx="14630400" cy="6035663"/>
          </a:xfrm>
          <a:prstGeom prst="rect">
            <a:avLst/>
          </a:prstGeom>
        </p:spPr>
        <p:txBody>
          <a:bodyPr vert="horz" lIns="145041" tIns="72520" rIns="145041" bIns="725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12800" y="8476609"/>
            <a:ext cx="3793068" cy="486918"/>
          </a:xfrm>
          <a:prstGeom prst="rect">
            <a:avLst/>
          </a:prstGeom>
        </p:spPr>
        <p:txBody>
          <a:bodyPr vert="horz" lIns="145041" tIns="72520" rIns="145041" bIns="72520" rtlCol="0" anchor="ctr"/>
          <a:lstStyle>
            <a:lvl1pPr algn="l">
              <a:defRPr sz="1900">
                <a:solidFill>
                  <a:schemeClr val="tx1">
                    <a:tint val="75000"/>
                  </a:schemeClr>
                </a:solidFill>
              </a:defRPr>
            </a:lvl1pPr>
          </a:lstStyle>
          <a:p>
            <a:fld id="{B4C71EC6-210F-42DE-9C53-41977AD35B3D}" type="datetimeFigureOut">
              <a:rPr lang="ru-RU" smtClean="0"/>
              <a:t>20.05.2021</a:t>
            </a:fld>
            <a:endParaRPr lang="ru-RU"/>
          </a:p>
        </p:txBody>
      </p:sp>
      <p:sp>
        <p:nvSpPr>
          <p:cNvPr id="5" name="Нижний колонтитул 4"/>
          <p:cNvSpPr>
            <a:spLocks noGrp="1"/>
          </p:cNvSpPr>
          <p:nvPr>
            <p:ph type="ftr" sz="quarter" idx="3"/>
          </p:nvPr>
        </p:nvSpPr>
        <p:spPr>
          <a:xfrm>
            <a:off x="5554137" y="8476609"/>
            <a:ext cx="5147733" cy="486918"/>
          </a:xfrm>
          <a:prstGeom prst="rect">
            <a:avLst/>
          </a:prstGeom>
        </p:spPr>
        <p:txBody>
          <a:bodyPr vert="horz" lIns="145041" tIns="72520" rIns="145041" bIns="72520" rtlCol="0" anchor="ctr"/>
          <a:lstStyle>
            <a:lvl1pPr algn="ctr">
              <a:defRPr sz="1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1650134" y="8476609"/>
            <a:ext cx="3793068" cy="486918"/>
          </a:xfrm>
          <a:prstGeom prst="rect">
            <a:avLst/>
          </a:prstGeom>
        </p:spPr>
        <p:txBody>
          <a:bodyPr vert="horz" lIns="145041" tIns="72520" rIns="145041" bIns="72520" rtlCol="0" anchor="ctr"/>
          <a:lstStyle>
            <a:lvl1pPr algn="r">
              <a:defRPr sz="19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0405" rtl="0" eaLnBrk="1" latinLnBrk="0" hangingPunct="1">
        <a:spcBef>
          <a:spcPct val="0"/>
        </a:spcBef>
        <a:buNone/>
        <a:defRPr sz="6800" kern="1200">
          <a:solidFill>
            <a:schemeClr val="tx1"/>
          </a:solidFill>
          <a:latin typeface="+mj-lt"/>
          <a:ea typeface="+mj-ea"/>
          <a:cs typeface="+mj-cs"/>
        </a:defRPr>
      </a:lvl1pPr>
    </p:titleStyle>
    <p:body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p:bodyStyle>
    <p:otherStyle>
      <a:defPPr>
        <a:defRPr lang="ru-RU"/>
      </a:defPPr>
      <a:lvl1pPr marL="0" algn="l" defTabSz="1450405" rtl="0" eaLnBrk="1" latinLnBrk="0" hangingPunct="1">
        <a:defRPr sz="2800" kern="1200">
          <a:solidFill>
            <a:schemeClr val="tx1"/>
          </a:solidFill>
          <a:latin typeface="+mn-lt"/>
          <a:ea typeface="+mn-ea"/>
          <a:cs typeface="+mn-cs"/>
        </a:defRPr>
      </a:lvl1pPr>
      <a:lvl2pPr marL="725203" algn="l" defTabSz="1450405" rtl="0" eaLnBrk="1" latinLnBrk="0" hangingPunct="1">
        <a:defRPr sz="2800" kern="1200">
          <a:solidFill>
            <a:schemeClr val="tx1"/>
          </a:solidFill>
          <a:latin typeface="+mn-lt"/>
          <a:ea typeface="+mn-ea"/>
          <a:cs typeface="+mn-cs"/>
        </a:defRPr>
      </a:lvl2pPr>
      <a:lvl3pPr marL="1450405" algn="l" defTabSz="1450405" rtl="0" eaLnBrk="1" latinLnBrk="0" hangingPunct="1">
        <a:defRPr sz="2800" kern="1200">
          <a:solidFill>
            <a:schemeClr val="tx1"/>
          </a:solidFill>
          <a:latin typeface="+mn-lt"/>
          <a:ea typeface="+mn-ea"/>
          <a:cs typeface="+mn-cs"/>
        </a:defRPr>
      </a:lvl3pPr>
      <a:lvl4pPr marL="2175608" algn="l" defTabSz="1450405" rtl="0" eaLnBrk="1" latinLnBrk="0" hangingPunct="1">
        <a:defRPr sz="2800" kern="1200">
          <a:solidFill>
            <a:schemeClr val="tx1"/>
          </a:solidFill>
          <a:latin typeface="+mn-lt"/>
          <a:ea typeface="+mn-ea"/>
          <a:cs typeface="+mn-cs"/>
        </a:defRPr>
      </a:lvl4pPr>
      <a:lvl5pPr marL="2900813" algn="l" defTabSz="1450405" rtl="0" eaLnBrk="1" latinLnBrk="0" hangingPunct="1">
        <a:defRPr sz="2800" kern="1200">
          <a:solidFill>
            <a:schemeClr val="tx1"/>
          </a:solidFill>
          <a:latin typeface="+mn-lt"/>
          <a:ea typeface="+mn-ea"/>
          <a:cs typeface="+mn-cs"/>
        </a:defRPr>
      </a:lvl5pPr>
      <a:lvl6pPr marL="3626015" algn="l" defTabSz="1450405" rtl="0" eaLnBrk="1" latinLnBrk="0" hangingPunct="1">
        <a:defRPr sz="2800" kern="1200">
          <a:solidFill>
            <a:schemeClr val="tx1"/>
          </a:solidFill>
          <a:latin typeface="+mn-lt"/>
          <a:ea typeface="+mn-ea"/>
          <a:cs typeface="+mn-cs"/>
        </a:defRPr>
      </a:lvl6pPr>
      <a:lvl7pPr marL="4351218" algn="l" defTabSz="1450405" rtl="0" eaLnBrk="1" latinLnBrk="0" hangingPunct="1">
        <a:defRPr sz="2800" kern="1200">
          <a:solidFill>
            <a:schemeClr val="tx1"/>
          </a:solidFill>
          <a:latin typeface="+mn-lt"/>
          <a:ea typeface="+mn-ea"/>
          <a:cs typeface="+mn-cs"/>
        </a:defRPr>
      </a:lvl7pPr>
      <a:lvl8pPr marL="5076420" algn="l" defTabSz="1450405" rtl="0" eaLnBrk="1" latinLnBrk="0" hangingPunct="1">
        <a:defRPr sz="2800" kern="1200">
          <a:solidFill>
            <a:schemeClr val="tx1"/>
          </a:solidFill>
          <a:latin typeface="+mn-lt"/>
          <a:ea typeface="+mn-ea"/>
          <a:cs typeface="+mn-cs"/>
        </a:defRPr>
      </a:lvl8pPr>
      <a:lvl9pPr marL="5801623" algn="l" defTabSz="1450405"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83721" y="2841063"/>
            <a:ext cx="13053081" cy="1960372"/>
          </a:xfrm>
        </p:spPr>
        <p:txBody>
          <a:bodyPr>
            <a:normAutofit fontScale="90000"/>
          </a:bodyPr>
          <a:lstStyle/>
          <a:p>
            <a:pPr algn="l"/>
            <a:r>
              <a:rPr lang="ru-RU" b="1" dirty="0" smtClean="0">
                <a:latin typeface="PT Sans" panose="020B0503020203020204" pitchFamily="34" charset="-52"/>
              </a:rPr>
              <a:t>Творческие индустрии в культурных центрах</a:t>
            </a:r>
            <a:endParaRPr lang="ru-RU" b="1" dirty="0">
              <a:latin typeface="PT Sans" panose="020B0503020203020204" pitchFamily="34" charset="-52"/>
            </a:endParaRPr>
          </a:p>
        </p:txBody>
      </p:sp>
      <p:sp>
        <p:nvSpPr>
          <p:cNvPr id="6" name="Заголовок 1"/>
          <p:cNvSpPr txBox="1">
            <a:spLocks/>
          </p:cNvSpPr>
          <p:nvPr/>
        </p:nvSpPr>
        <p:spPr>
          <a:xfrm>
            <a:off x="4959648" y="6445002"/>
            <a:ext cx="13053081" cy="1960372"/>
          </a:xfrm>
          <a:prstGeom prst="rect">
            <a:avLst/>
          </a:prstGeom>
        </p:spPr>
        <p:txBody>
          <a:bodyPr vert="horz" lIns="145041" tIns="72520" rIns="145041" bIns="72520" rtlCol="0" anchor="ctr">
            <a:normAutofit/>
          </a:bodyPr>
          <a:lstStyle>
            <a:lvl1pPr algn="ctr" defTabSz="2176922" rtl="0" eaLnBrk="1" latinLnBrk="0" hangingPunct="1">
              <a:spcBef>
                <a:spcPct val="0"/>
              </a:spcBef>
              <a:buNone/>
              <a:defRPr sz="10400" kern="1200">
                <a:solidFill>
                  <a:schemeClr val="tx1"/>
                </a:solidFill>
                <a:latin typeface="+mj-lt"/>
                <a:ea typeface="+mj-ea"/>
                <a:cs typeface="+mj-cs"/>
              </a:defRPr>
            </a:lvl1pPr>
          </a:lstStyle>
          <a:p>
            <a:pPr algn="l"/>
            <a:endParaRPr lang="ru-RU" sz="4000" dirty="0">
              <a:latin typeface="PT Sans" panose="020B0503020203020204" pitchFamily="34" charset="-52"/>
            </a:endParaRPr>
          </a:p>
        </p:txBody>
      </p:sp>
    </p:spTree>
    <p:extLst>
      <p:ext uri="{BB962C8B-B14F-4D97-AF65-F5344CB8AC3E}">
        <p14:creationId xmlns:p14="http://schemas.microsoft.com/office/powerpoint/2010/main" val="3797027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a:bodyPr>
          <a:lstStyle/>
          <a:p>
            <a:pPr algn="l"/>
            <a:r>
              <a:rPr lang="ru-RU" sz="4800" b="1" dirty="0">
                <a:latin typeface="PT Sans" panose="020B0503020203020204" pitchFamily="34" charset="-52"/>
              </a:rPr>
              <a:t>На колу мочало</a:t>
            </a:r>
          </a:p>
        </p:txBody>
      </p:sp>
      <p:sp>
        <p:nvSpPr>
          <p:cNvPr id="3" name="Объект 2"/>
          <p:cNvSpPr>
            <a:spLocks noGrp="1"/>
          </p:cNvSpPr>
          <p:nvPr>
            <p:ph idx="1"/>
          </p:nvPr>
        </p:nvSpPr>
        <p:spPr>
          <a:xfrm>
            <a:off x="1647280" y="1896753"/>
            <a:ext cx="13795923" cy="5757084"/>
          </a:xfrm>
        </p:spPr>
        <p:txBody>
          <a:bodyPr>
            <a:normAutofit/>
          </a:bodyPr>
          <a:lstStyle/>
          <a:p>
            <a:pPr marL="0" indent="0">
              <a:buNone/>
            </a:pPr>
            <a:r>
              <a:rPr lang="ru-RU" sz="3200" dirty="0">
                <a:latin typeface="PT Sans" panose="020B0503020203020204" pitchFamily="34" charset="-52"/>
              </a:rPr>
              <a:t>В Греции население острова Кос (по оценкам некоторых специалистов до 37% от общей численности) живет тем, что сбывает по всем миру так называемые натуральные губки для косметологии. Несмотря на то, что производственный процесс довольно прост, цена на изделия даже на месте производства довольна высока по сравнению с аналоговыми продуктами. В России же есть деревня, где живут люди древней профессии – мочальники. Это Нижегородская область, деревня </a:t>
            </a:r>
            <a:r>
              <a:rPr lang="ru-RU" sz="3200" dirty="0" err="1">
                <a:latin typeface="PT Sans" panose="020B0503020203020204" pitchFamily="34" charset="-52"/>
              </a:rPr>
              <a:t>Букалей</a:t>
            </a:r>
            <a:r>
              <a:rPr lang="ru-RU" sz="3200" dirty="0">
                <a:latin typeface="PT Sans" panose="020B0503020203020204" pitchFamily="34" charset="-52"/>
              </a:rPr>
              <a:t> с населением в 43 человека. </a:t>
            </a:r>
          </a:p>
          <a:p>
            <a:pPr marL="0" indent="0">
              <a:buNone/>
            </a:pPr>
            <a:r>
              <a:rPr lang="ru-RU" sz="3200" dirty="0">
                <a:latin typeface="PT Sans" panose="020B0503020203020204" pitchFamily="34" charset="-52"/>
              </a:rPr>
              <a:t>При совмещении закупки сырья </a:t>
            </a:r>
            <a:r>
              <a:rPr lang="ru-RU" sz="3200" dirty="0" smtClean="0">
                <a:latin typeface="PT Sans" panose="020B0503020203020204" pitchFamily="34" charset="-52"/>
              </a:rPr>
              <a:t>для </a:t>
            </a:r>
            <a:r>
              <a:rPr lang="ru-RU" sz="3200" dirty="0">
                <a:latin typeface="PT Sans" panose="020B0503020203020204" pitchFamily="34" charset="-52"/>
              </a:rPr>
              <a:t>изготовления мочалок на мастер-классах и проведении экскурсии на месте забытый промысел будет возрожден, а у </a:t>
            </a:r>
            <a:r>
              <a:rPr lang="ru-RU" sz="3200" dirty="0" smtClean="0">
                <a:latin typeface="PT Sans" panose="020B0503020203020204" pitchFamily="34" charset="-52"/>
              </a:rPr>
              <a:t>культурного центра </a:t>
            </a:r>
            <a:r>
              <a:rPr lang="ru-RU" sz="3200" dirty="0">
                <a:latin typeface="PT Sans" panose="020B0503020203020204" pitchFamily="34" charset="-52"/>
              </a:rPr>
              <a:t>появится эксклюзивный курс.</a:t>
            </a: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a:latin typeface="PT Sans" panose="020B0503020203020204" pitchFamily="34" charset="-52"/>
              </a:rPr>
              <a:t>9</a:t>
            </a:r>
          </a:p>
        </p:txBody>
      </p:sp>
    </p:spTree>
    <p:extLst>
      <p:ext uri="{BB962C8B-B14F-4D97-AF65-F5344CB8AC3E}">
        <p14:creationId xmlns:p14="http://schemas.microsoft.com/office/powerpoint/2010/main" val="4210919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fontScale="90000"/>
          </a:bodyPr>
          <a:lstStyle/>
          <a:p>
            <a:pPr algn="l"/>
            <a:r>
              <a:rPr lang="ru-RU" sz="4800" b="1" dirty="0" smtClean="0">
                <a:latin typeface="PT Sans" panose="020B0503020203020204" pitchFamily="34" charset="-52"/>
              </a:rPr>
              <a:t>Территориальный брендинг как инструмент развития</a:t>
            </a:r>
            <a:endParaRPr lang="ru-RU" sz="4800" b="1" dirty="0">
              <a:latin typeface="PT Sans" panose="020B0503020203020204" pitchFamily="34" charset="-52"/>
            </a:endParaRPr>
          </a:p>
        </p:txBody>
      </p:sp>
      <p:sp>
        <p:nvSpPr>
          <p:cNvPr id="3" name="Объект 2"/>
          <p:cNvSpPr>
            <a:spLocks noGrp="1"/>
          </p:cNvSpPr>
          <p:nvPr>
            <p:ph idx="1"/>
          </p:nvPr>
        </p:nvSpPr>
        <p:spPr>
          <a:xfrm>
            <a:off x="1647279" y="2412554"/>
            <a:ext cx="13795923" cy="5757084"/>
          </a:xfrm>
        </p:spPr>
        <p:txBody>
          <a:bodyPr>
            <a:normAutofit/>
          </a:bodyPr>
          <a:lstStyle/>
          <a:p>
            <a:pPr marL="0" indent="0">
              <a:buNone/>
            </a:pPr>
            <a:r>
              <a:rPr lang="ru-RU" sz="3200" dirty="0" smtClean="0">
                <a:latin typeface="PT Sans" panose="020B0503020203020204" pitchFamily="34" charset="-52"/>
              </a:rPr>
              <a:t>Территориальный брендинг – это формирование в общественном сознании устойчивой ассоциации территории с каким-либо объектом, праздником, традицией.</a:t>
            </a:r>
          </a:p>
          <a:p>
            <a:pPr marL="0" indent="0">
              <a:buNone/>
            </a:pPr>
            <a:endParaRPr lang="ru-RU" sz="3200" dirty="0" smtClean="0">
              <a:latin typeface="PT Sans" panose="020B0503020203020204" pitchFamily="34" charset="-52"/>
            </a:endParaRPr>
          </a:p>
          <a:p>
            <a:pPr marL="0" indent="0">
              <a:buNone/>
            </a:pPr>
            <a:endParaRPr lang="ru-RU" sz="3200" dirty="0">
              <a:latin typeface="PT Sans" panose="020B0503020203020204" pitchFamily="34" charset="-52"/>
            </a:endParaRPr>
          </a:p>
          <a:p>
            <a:pPr marL="0" indent="0">
              <a:buNone/>
            </a:pPr>
            <a:endParaRPr lang="ru-RU" sz="3200" dirty="0">
              <a:latin typeface="PT Sans" panose="020B0503020203020204" pitchFamily="34" charset="-52"/>
            </a:endParaRP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smtClean="0">
                <a:latin typeface="PT Sans" panose="020B0503020203020204" pitchFamily="34" charset="-52"/>
              </a:rPr>
              <a:t>10</a:t>
            </a:r>
            <a:endParaRPr lang="ru-RU" sz="3600" dirty="0">
              <a:latin typeface="PT Sans" panose="020B0503020203020204" pitchFamily="34" charset="-52"/>
            </a:endParaRPr>
          </a:p>
        </p:txBody>
      </p:sp>
      <p:pic>
        <p:nvPicPr>
          <p:cNvPr id="5" name="Рисунок 4"/>
          <p:cNvPicPr>
            <a:picLocks noChangeAspect="1"/>
          </p:cNvPicPr>
          <p:nvPr/>
        </p:nvPicPr>
        <p:blipFill>
          <a:blip r:embed="rId2"/>
          <a:stretch>
            <a:fillRect/>
          </a:stretch>
        </p:blipFill>
        <p:spPr>
          <a:xfrm>
            <a:off x="460646" y="4811703"/>
            <a:ext cx="3800913" cy="2399158"/>
          </a:xfrm>
          <a:prstGeom prst="rect">
            <a:avLst/>
          </a:prstGeom>
        </p:spPr>
      </p:pic>
      <p:pic>
        <p:nvPicPr>
          <p:cNvPr id="7" name="Рисунок 6"/>
          <p:cNvPicPr>
            <a:picLocks noChangeAspect="1"/>
          </p:cNvPicPr>
          <p:nvPr/>
        </p:nvPicPr>
        <p:blipFill>
          <a:blip r:embed="rId3"/>
          <a:stretch>
            <a:fillRect/>
          </a:stretch>
        </p:blipFill>
        <p:spPr>
          <a:xfrm>
            <a:off x="8129535" y="3843815"/>
            <a:ext cx="5314950" cy="3333750"/>
          </a:xfrm>
          <a:prstGeom prst="rect">
            <a:avLst/>
          </a:prstGeom>
        </p:spPr>
      </p:pic>
      <p:pic>
        <p:nvPicPr>
          <p:cNvPr id="8" name="Рисунок 7"/>
          <p:cNvPicPr>
            <a:picLocks noChangeAspect="1"/>
          </p:cNvPicPr>
          <p:nvPr/>
        </p:nvPicPr>
        <p:blipFill>
          <a:blip r:embed="rId4"/>
          <a:stretch>
            <a:fillRect/>
          </a:stretch>
        </p:blipFill>
        <p:spPr>
          <a:xfrm>
            <a:off x="13492107" y="3877111"/>
            <a:ext cx="2571750" cy="3333750"/>
          </a:xfrm>
          <a:prstGeom prst="rect">
            <a:avLst/>
          </a:prstGeom>
        </p:spPr>
      </p:pic>
      <p:pic>
        <p:nvPicPr>
          <p:cNvPr id="9" name="Рисунок 8"/>
          <p:cNvPicPr>
            <a:picLocks noChangeAspect="1"/>
          </p:cNvPicPr>
          <p:nvPr/>
        </p:nvPicPr>
        <p:blipFill>
          <a:blip r:embed="rId5"/>
          <a:stretch>
            <a:fillRect/>
          </a:stretch>
        </p:blipFill>
        <p:spPr>
          <a:xfrm>
            <a:off x="4359820" y="4573588"/>
            <a:ext cx="3649206" cy="2602979"/>
          </a:xfrm>
          <a:prstGeom prst="rect">
            <a:avLst/>
          </a:prstGeom>
        </p:spPr>
      </p:pic>
    </p:spTree>
    <p:extLst>
      <p:ext uri="{BB962C8B-B14F-4D97-AF65-F5344CB8AC3E}">
        <p14:creationId xmlns:p14="http://schemas.microsoft.com/office/powerpoint/2010/main" val="4005713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a:bodyPr>
          <a:lstStyle/>
          <a:p>
            <a:pPr algn="l"/>
            <a:r>
              <a:rPr lang="ru-RU" sz="4800" b="1" dirty="0" smtClean="0">
                <a:latin typeface="PT Sans" panose="020B0503020203020204" pitchFamily="34" charset="-52"/>
              </a:rPr>
              <a:t>Бренды-русские праздники</a:t>
            </a:r>
            <a:endParaRPr lang="ru-RU" sz="4800" b="1" dirty="0">
              <a:latin typeface="PT Sans" panose="020B0503020203020204" pitchFamily="34" charset="-52"/>
            </a:endParaRPr>
          </a:p>
        </p:txBody>
      </p:sp>
      <p:sp>
        <p:nvSpPr>
          <p:cNvPr id="3" name="Объект 2"/>
          <p:cNvSpPr>
            <a:spLocks noGrp="1"/>
          </p:cNvSpPr>
          <p:nvPr>
            <p:ph idx="1"/>
          </p:nvPr>
        </p:nvSpPr>
        <p:spPr>
          <a:xfrm>
            <a:off x="1647281" y="2220823"/>
            <a:ext cx="13795923" cy="5757084"/>
          </a:xfrm>
        </p:spPr>
        <p:txBody>
          <a:bodyPr>
            <a:normAutofit/>
          </a:bodyPr>
          <a:lstStyle/>
          <a:p>
            <a:pPr marL="0" indent="0">
              <a:buNone/>
            </a:pPr>
            <a:endParaRPr lang="ru-RU" sz="3200" dirty="0" smtClean="0">
              <a:latin typeface="PT Sans" panose="020B0503020203020204" pitchFamily="34" charset="-52"/>
            </a:endParaRPr>
          </a:p>
          <a:p>
            <a:pPr marL="0" indent="0">
              <a:buNone/>
            </a:pPr>
            <a:endParaRPr lang="ru-RU" sz="3200" dirty="0">
              <a:latin typeface="PT Sans" panose="020B0503020203020204" pitchFamily="34" charset="-52"/>
            </a:endParaRPr>
          </a:p>
          <a:p>
            <a:pPr marL="0" indent="0">
              <a:buNone/>
            </a:pPr>
            <a:endParaRPr lang="ru-RU" sz="3200" dirty="0">
              <a:latin typeface="PT Sans" panose="020B0503020203020204" pitchFamily="34" charset="-52"/>
            </a:endParaRP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smtClean="0">
                <a:latin typeface="PT Sans" panose="020B0503020203020204" pitchFamily="34" charset="-52"/>
              </a:rPr>
              <a:t>11</a:t>
            </a:r>
            <a:endParaRPr lang="ru-RU" sz="3600" dirty="0">
              <a:latin typeface="PT Sans" panose="020B0503020203020204" pitchFamily="34" charset="-52"/>
            </a:endParaRPr>
          </a:p>
        </p:txBody>
      </p:sp>
      <p:sp>
        <p:nvSpPr>
          <p:cNvPr id="10" name="Объект 2"/>
          <p:cNvSpPr txBox="1">
            <a:spLocks/>
          </p:cNvSpPr>
          <p:nvPr/>
        </p:nvSpPr>
        <p:spPr>
          <a:xfrm>
            <a:off x="1647281" y="1955363"/>
            <a:ext cx="13795923" cy="5757084"/>
          </a:xfrm>
          <a:prstGeom prst="rect">
            <a:avLst/>
          </a:prstGeom>
        </p:spPr>
        <p:txBody>
          <a:bodyPr vert="horz" lIns="145041" tIns="72520" rIns="145041" bIns="72520" rtlCol="0">
            <a:norm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buFont typeface="Arial" pitchFamily="34" charset="0"/>
              <a:buNone/>
            </a:pPr>
            <a:r>
              <a:rPr lang="ru-RU" sz="3200" dirty="0" smtClean="0">
                <a:latin typeface="PT Sans" panose="020B0503020203020204" pitchFamily="34" charset="-52"/>
              </a:rPr>
              <a:t>Резиденция деда Мороза  </a:t>
            </a:r>
          </a:p>
          <a:p>
            <a:pPr marL="0" indent="0">
              <a:buFont typeface="Arial" pitchFamily="34" charset="0"/>
              <a:buNone/>
            </a:pPr>
            <a:endParaRPr lang="ru-RU" sz="3200" dirty="0" smtClean="0">
              <a:latin typeface="PT Sans" panose="020B0503020203020204" pitchFamily="34" charset="-52"/>
            </a:endParaRPr>
          </a:p>
          <a:p>
            <a:pPr marL="0" indent="0">
              <a:buFont typeface="Arial" pitchFamily="34" charset="0"/>
              <a:buNone/>
            </a:pPr>
            <a:endParaRPr lang="ru-RU" sz="3200" dirty="0" smtClean="0">
              <a:latin typeface="PT Sans" panose="020B0503020203020204" pitchFamily="34" charset="-52"/>
            </a:endParaRPr>
          </a:p>
          <a:p>
            <a:pPr marL="0" indent="0">
              <a:buFont typeface="Arial" pitchFamily="34" charset="0"/>
              <a:buNone/>
            </a:pPr>
            <a:r>
              <a:rPr lang="ru-RU" sz="3200" dirty="0" smtClean="0">
                <a:latin typeface="PT Sans" panose="020B0503020203020204" pitchFamily="34" charset="-52"/>
              </a:rPr>
              <a:t>Резиденция Снегурочки</a:t>
            </a:r>
          </a:p>
          <a:p>
            <a:pPr marL="0" indent="0">
              <a:buFont typeface="Arial" pitchFamily="34" charset="0"/>
              <a:buNone/>
            </a:pPr>
            <a:endParaRPr lang="ru-RU" sz="3200" dirty="0" smtClean="0">
              <a:latin typeface="PT Sans" panose="020B0503020203020204" pitchFamily="34" charset="-52"/>
            </a:endParaRPr>
          </a:p>
          <a:p>
            <a:pPr marL="0" indent="0">
              <a:buFont typeface="Arial" pitchFamily="34" charset="0"/>
              <a:buNone/>
            </a:pPr>
            <a:endParaRPr lang="ru-RU" sz="3200" dirty="0" smtClean="0">
              <a:latin typeface="PT Sans" panose="020B0503020203020204" pitchFamily="34" charset="-52"/>
            </a:endParaRPr>
          </a:p>
          <a:p>
            <a:pPr marL="0" indent="0">
              <a:buFont typeface="Arial" pitchFamily="34" charset="0"/>
              <a:buNone/>
            </a:pPr>
            <a:r>
              <a:rPr lang="ru-RU" sz="3200" dirty="0" smtClean="0">
                <a:latin typeface="PT Sans" panose="020B0503020203020204" pitchFamily="34" charset="-52"/>
              </a:rPr>
              <a:t>Резиденция государыни Масленицы</a:t>
            </a:r>
          </a:p>
          <a:p>
            <a:pPr marL="0" indent="0">
              <a:buFont typeface="Arial" pitchFamily="34" charset="0"/>
              <a:buNone/>
            </a:pPr>
            <a:endParaRPr lang="ru-RU" sz="3200" dirty="0" smtClean="0">
              <a:latin typeface="PT Sans" panose="020B0503020203020204" pitchFamily="34" charset="-52"/>
            </a:endParaRPr>
          </a:p>
          <a:p>
            <a:pPr marL="0" indent="0">
              <a:buFont typeface="Arial" pitchFamily="34" charset="0"/>
              <a:buNone/>
            </a:pPr>
            <a:endParaRPr lang="ru-RU" sz="3200" dirty="0">
              <a:latin typeface="PT Sans" panose="020B0503020203020204" pitchFamily="34" charset="-52"/>
            </a:endParaRPr>
          </a:p>
        </p:txBody>
      </p:sp>
      <p:pic>
        <p:nvPicPr>
          <p:cNvPr id="11" name="Рисунок 10"/>
          <p:cNvPicPr>
            <a:picLocks noChangeAspect="1"/>
          </p:cNvPicPr>
          <p:nvPr/>
        </p:nvPicPr>
        <p:blipFill>
          <a:blip r:embed="rId2"/>
          <a:stretch>
            <a:fillRect/>
          </a:stretch>
        </p:blipFill>
        <p:spPr>
          <a:xfrm>
            <a:off x="9928200" y="1164757"/>
            <a:ext cx="1628571" cy="1628571"/>
          </a:xfrm>
          <a:prstGeom prst="rect">
            <a:avLst/>
          </a:prstGeom>
        </p:spPr>
      </p:pic>
      <p:pic>
        <p:nvPicPr>
          <p:cNvPr id="12" name="Рисунок 11"/>
          <p:cNvPicPr>
            <a:picLocks noChangeAspect="1"/>
          </p:cNvPicPr>
          <p:nvPr/>
        </p:nvPicPr>
        <p:blipFill>
          <a:blip r:embed="rId3"/>
          <a:stretch>
            <a:fillRect/>
          </a:stretch>
        </p:blipFill>
        <p:spPr>
          <a:xfrm>
            <a:off x="9956771" y="3147103"/>
            <a:ext cx="1600000" cy="1600000"/>
          </a:xfrm>
          <a:prstGeom prst="rect">
            <a:avLst/>
          </a:prstGeom>
        </p:spPr>
      </p:pic>
      <p:pic>
        <p:nvPicPr>
          <p:cNvPr id="13" name="Рисунок 12"/>
          <p:cNvPicPr>
            <a:picLocks noChangeAspect="1"/>
          </p:cNvPicPr>
          <p:nvPr/>
        </p:nvPicPr>
        <p:blipFill>
          <a:blip r:embed="rId4"/>
          <a:stretch>
            <a:fillRect/>
          </a:stretch>
        </p:blipFill>
        <p:spPr>
          <a:xfrm>
            <a:off x="9718531" y="4730459"/>
            <a:ext cx="2076479" cy="2076479"/>
          </a:xfrm>
          <a:prstGeom prst="rect">
            <a:avLst/>
          </a:prstGeom>
        </p:spPr>
      </p:pic>
    </p:spTree>
    <p:extLst>
      <p:ext uri="{BB962C8B-B14F-4D97-AF65-F5344CB8AC3E}">
        <p14:creationId xmlns:p14="http://schemas.microsoft.com/office/powerpoint/2010/main" val="4026370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a:bodyPr>
          <a:lstStyle/>
          <a:p>
            <a:pPr algn="l"/>
            <a:r>
              <a:rPr lang="ru-RU" sz="4800" b="1" dirty="0">
                <a:latin typeface="PT Sans" panose="020B0503020203020204" pitchFamily="34" charset="-52"/>
              </a:rPr>
              <a:t>Методология расчёта стоимости единицы товара</a:t>
            </a:r>
          </a:p>
        </p:txBody>
      </p:sp>
      <p:sp>
        <p:nvSpPr>
          <p:cNvPr id="3" name="Объект 2"/>
          <p:cNvSpPr>
            <a:spLocks noGrp="1"/>
          </p:cNvSpPr>
          <p:nvPr>
            <p:ph idx="1"/>
          </p:nvPr>
        </p:nvSpPr>
        <p:spPr>
          <a:xfrm>
            <a:off x="1647279" y="2412554"/>
            <a:ext cx="13795923" cy="5757084"/>
          </a:xfrm>
        </p:spPr>
        <p:txBody>
          <a:bodyPr>
            <a:normAutofit/>
          </a:bodyPr>
          <a:lstStyle/>
          <a:p>
            <a:pPr marL="0" indent="0">
              <a:buNone/>
            </a:pPr>
            <a:r>
              <a:rPr lang="ru-RU" sz="3200" dirty="0" smtClean="0">
                <a:latin typeface="PT Sans" panose="020B0503020203020204" pitchFamily="34" charset="-52"/>
              </a:rPr>
              <a:t>Текстовый контент</a:t>
            </a:r>
            <a:endParaRPr lang="ru-RU" sz="3200" dirty="0">
              <a:latin typeface="PT Sans" panose="020B0503020203020204" pitchFamily="34" charset="-52"/>
            </a:endParaRP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smtClean="0">
                <a:latin typeface="PT Sans" panose="020B0503020203020204" pitchFamily="34" charset="-52"/>
              </a:rPr>
              <a:t>12</a:t>
            </a:r>
            <a:endParaRPr lang="ru-RU" sz="3600" dirty="0">
              <a:latin typeface="PT Sans" panose="020B0503020203020204" pitchFamily="34" charset="-52"/>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4039351"/>
              </p:ext>
            </p:extLst>
          </p:nvPr>
        </p:nvGraphicFramePr>
        <p:xfrm>
          <a:off x="1719287" y="2052514"/>
          <a:ext cx="12961441" cy="5458449"/>
        </p:xfrm>
        <a:graphic>
          <a:graphicData uri="http://schemas.openxmlformats.org/drawingml/2006/table">
            <a:tbl>
              <a:tblPr firstRow="1" bandRow="1">
                <a:tableStyleId>{21E4AEA4-8DFA-4A89-87EB-49C32662AFE0}</a:tableStyleId>
              </a:tblPr>
              <a:tblGrid>
                <a:gridCol w="6264696">
                  <a:extLst>
                    <a:ext uri="{9D8B030D-6E8A-4147-A177-3AD203B41FA5}">
                      <a16:colId xmlns:a16="http://schemas.microsoft.com/office/drawing/2014/main" val="94552721"/>
                    </a:ext>
                  </a:extLst>
                </a:gridCol>
                <a:gridCol w="6696745">
                  <a:extLst>
                    <a:ext uri="{9D8B030D-6E8A-4147-A177-3AD203B41FA5}">
                      <a16:colId xmlns:a16="http://schemas.microsoft.com/office/drawing/2014/main" val="3794111350"/>
                    </a:ext>
                  </a:extLst>
                </a:gridCol>
              </a:tblGrid>
              <a:tr h="2359240">
                <a:tc>
                  <a:txBody>
                    <a:bodyPr/>
                    <a:lstStyle/>
                    <a:p>
                      <a:pPr algn="ctr"/>
                      <a:r>
                        <a:rPr lang="ru-RU" dirty="0" smtClean="0"/>
                        <a:t>Сравнительный –</a:t>
                      </a:r>
                    </a:p>
                    <a:p>
                      <a:pPr algn="ctr"/>
                      <a:r>
                        <a:rPr lang="ru-RU" dirty="0" smtClean="0"/>
                        <a:t> анализ товаров со схожими характеристиками и вычисление среднего арифметического значения.</a:t>
                      </a:r>
                      <a:endParaRPr lang="ru-RU" dirty="0"/>
                    </a:p>
                  </a:txBody>
                  <a:tcPr>
                    <a:solidFill>
                      <a:srgbClr val="C00000"/>
                    </a:solidFill>
                  </a:tcPr>
                </a:tc>
                <a:tc>
                  <a:txBody>
                    <a:bodyPr/>
                    <a:lstStyle/>
                    <a:p>
                      <a:pPr algn="ctr"/>
                      <a:r>
                        <a:rPr lang="ru-RU" dirty="0" smtClean="0"/>
                        <a:t>Учёт затрат – </a:t>
                      </a:r>
                    </a:p>
                    <a:p>
                      <a:pPr algn="ctr"/>
                      <a:r>
                        <a:rPr lang="en-US" dirty="0" smtClean="0"/>
                        <a:t>((1*t)+2)*3</a:t>
                      </a:r>
                      <a:r>
                        <a:rPr lang="ru-RU" dirty="0" smtClean="0"/>
                        <a:t>, где 1 – оплата труда 1 часа в сфере, </a:t>
                      </a:r>
                      <a:r>
                        <a:rPr lang="en-US" dirty="0" smtClean="0"/>
                        <a:t>t</a:t>
                      </a:r>
                      <a:r>
                        <a:rPr lang="en-US" baseline="0" dirty="0" smtClean="0"/>
                        <a:t> – </a:t>
                      </a:r>
                      <a:r>
                        <a:rPr lang="ru-RU" baseline="0" dirty="0" smtClean="0"/>
                        <a:t>количество часов, затраченное на создание продукта, </a:t>
                      </a:r>
                      <a:r>
                        <a:rPr lang="en-US" baseline="0" dirty="0" smtClean="0"/>
                        <a:t>2 – </a:t>
                      </a:r>
                      <a:r>
                        <a:rPr lang="ru-RU" baseline="0" dirty="0" smtClean="0"/>
                        <a:t>стоимость сырья, 3 – коэффициент.</a:t>
                      </a:r>
                      <a:endParaRPr lang="ru-RU" dirty="0"/>
                    </a:p>
                  </a:txBody>
                  <a:tcPr>
                    <a:solidFill>
                      <a:srgbClr val="C00000"/>
                    </a:solidFill>
                  </a:tcPr>
                </a:tc>
                <a:extLst>
                  <a:ext uri="{0D108BD9-81ED-4DB2-BD59-A6C34878D82A}">
                    <a16:rowId xmlns:a16="http://schemas.microsoft.com/office/drawing/2014/main" val="2399959558"/>
                  </a:ext>
                </a:extLst>
              </a:tr>
              <a:tr h="1544729">
                <a:tc>
                  <a:txBody>
                    <a:bodyPr/>
                    <a:lstStyle/>
                    <a:p>
                      <a:r>
                        <a:rPr lang="ru-RU" sz="4000" b="1" dirty="0" smtClean="0"/>
                        <a:t>+</a:t>
                      </a:r>
                      <a:r>
                        <a:rPr lang="ru-RU" b="1" dirty="0" smtClean="0"/>
                        <a:t> минимальные временные затраты, наглядность</a:t>
                      </a:r>
                      <a:endParaRPr lang="ru-RU" b="1" dirty="0"/>
                    </a:p>
                  </a:txBody>
                  <a:tcPr/>
                </a:tc>
                <a:tc>
                  <a:txBody>
                    <a:bodyPr/>
                    <a:lstStyle/>
                    <a:p>
                      <a:r>
                        <a:rPr lang="ru-RU" sz="4000" b="1" dirty="0" smtClean="0"/>
                        <a:t>+</a:t>
                      </a:r>
                      <a:r>
                        <a:rPr lang="ru-RU" b="1" dirty="0" smtClean="0"/>
                        <a:t> рыночное основание цены, прозрачность методики</a:t>
                      </a:r>
                      <a:endParaRPr lang="ru-RU" b="1" dirty="0"/>
                    </a:p>
                  </a:txBody>
                  <a:tcPr/>
                </a:tc>
                <a:extLst>
                  <a:ext uri="{0D108BD9-81ED-4DB2-BD59-A6C34878D82A}">
                    <a16:rowId xmlns:a16="http://schemas.microsoft.com/office/drawing/2014/main" val="3418671230"/>
                  </a:ext>
                </a:extLst>
              </a:tr>
              <a:tr h="1544729">
                <a:tc>
                  <a:txBody>
                    <a:bodyPr/>
                    <a:lstStyle/>
                    <a:p>
                      <a:r>
                        <a:rPr lang="ru-RU" sz="4000" b="1" dirty="0" smtClean="0"/>
                        <a:t>-</a:t>
                      </a:r>
                      <a:r>
                        <a:rPr lang="ru-RU" b="1" dirty="0" smtClean="0"/>
                        <a:t> поверхностность, не учитывается стоимость нематериальных активов</a:t>
                      </a:r>
                    </a:p>
                  </a:txBody>
                  <a:tcPr/>
                </a:tc>
                <a:tc>
                  <a:txBody>
                    <a:bodyPr/>
                    <a:lstStyle/>
                    <a:p>
                      <a:r>
                        <a:rPr lang="ru-RU" sz="4000" b="1" dirty="0" smtClean="0"/>
                        <a:t>- </a:t>
                      </a:r>
                      <a:r>
                        <a:rPr lang="ru-RU" sz="2800" b="1" dirty="0" smtClean="0"/>
                        <a:t>сложность присвоения коэффициента, требует нахождения статистических данных</a:t>
                      </a:r>
                      <a:endParaRPr lang="ru-RU" sz="4000" b="1" dirty="0"/>
                    </a:p>
                  </a:txBody>
                  <a:tcPr/>
                </a:tc>
                <a:extLst>
                  <a:ext uri="{0D108BD9-81ED-4DB2-BD59-A6C34878D82A}">
                    <a16:rowId xmlns:a16="http://schemas.microsoft.com/office/drawing/2014/main" val="1082941381"/>
                  </a:ext>
                </a:extLst>
              </a:tr>
            </a:tbl>
          </a:graphicData>
        </a:graphic>
      </p:graphicFrame>
    </p:spTree>
    <p:extLst>
      <p:ext uri="{BB962C8B-B14F-4D97-AF65-F5344CB8AC3E}">
        <p14:creationId xmlns:p14="http://schemas.microsoft.com/office/powerpoint/2010/main" val="2917528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fontScale="90000"/>
          </a:bodyPr>
          <a:lstStyle/>
          <a:p>
            <a:pPr algn="l"/>
            <a:r>
              <a:rPr lang="ru-RU" sz="4800" b="1" dirty="0" smtClean="0">
                <a:latin typeface="PT Sans" panose="020B0503020203020204" pitchFamily="34" charset="-52"/>
              </a:rPr>
              <a:t>Переход </a:t>
            </a:r>
            <a:r>
              <a:rPr lang="ru-RU" sz="4800" b="1" dirty="0">
                <a:latin typeface="PT Sans" panose="020B0503020203020204" pitchFamily="34" charset="-52"/>
              </a:rPr>
              <a:t>творческого продукта в собственность культурного центра</a:t>
            </a:r>
          </a:p>
        </p:txBody>
      </p:sp>
      <p:sp>
        <p:nvSpPr>
          <p:cNvPr id="3" name="Объект 2"/>
          <p:cNvSpPr>
            <a:spLocks noGrp="1"/>
          </p:cNvSpPr>
          <p:nvPr>
            <p:ph idx="1"/>
          </p:nvPr>
        </p:nvSpPr>
        <p:spPr>
          <a:xfrm>
            <a:off x="1643149" y="1897479"/>
            <a:ext cx="13795923" cy="5757084"/>
          </a:xfrm>
        </p:spPr>
        <p:txBody>
          <a:bodyPr>
            <a:normAutofit/>
          </a:bodyPr>
          <a:lstStyle/>
          <a:p>
            <a:pPr marL="0" indent="0">
              <a:buNone/>
            </a:pPr>
            <a:endParaRPr lang="ru-RU" sz="3200" dirty="0" smtClean="0">
              <a:latin typeface="PT Sans" panose="020B0503020203020204" pitchFamily="34" charset="-52"/>
            </a:endParaRPr>
          </a:p>
          <a:p>
            <a:pPr>
              <a:buFontTx/>
              <a:buChar char="-"/>
            </a:pPr>
            <a:r>
              <a:rPr lang="ru-RU" sz="3200" dirty="0" smtClean="0">
                <a:latin typeface="PT Sans" panose="020B0503020203020204" pitchFamily="34" charset="-52"/>
              </a:rPr>
              <a:t>Посетитель забирает продукт</a:t>
            </a:r>
          </a:p>
          <a:p>
            <a:pPr>
              <a:buFontTx/>
              <a:buChar char="-"/>
            </a:pPr>
            <a:endParaRPr lang="ru-RU" sz="3200" dirty="0">
              <a:latin typeface="PT Sans" panose="020B0503020203020204" pitchFamily="34" charset="-52"/>
            </a:endParaRPr>
          </a:p>
          <a:p>
            <a:pPr>
              <a:buFontTx/>
              <a:buChar char="-"/>
            </a:pPr>
            <a:r>
              <a:rPr lang="ru-RU" sz="3200" dirty="0" smtClean="0">
                <a:latin typeface="PT Sans" panose="020B0503020203020204" pitchFamily="34" charset="-52"/>
              </a:rPr>
              <a:t>Посетитель </a:t>
            </a:r>
            <a:r>
              <a:rPr lang="ru-RU" sz="3200" dirty="0">
                <a:latin typeface="PT Sans" panose="020B0503020203020204" pitchFamily="34" charset="-52"/>
              </a:rPr>
              <a:t>оставляет продукт в культурном центре и оставляет право владения, пользования и распоряжения </a:t>
            </a:r>
            <a:r>
              <a:rPr lang="ru-RU" sz="3200" dirty="0" smtClean="0">
                <a:latin typeface="PT Sans" panose="020B0503020203020204" pitchFamily="34" charset="-52"/>
              </a:rPr>
              <a:t>учреждению</a:t>
            </a:r>
          </a:p>
          <a:p>
            <a:pPr>
              <a:buFontTx/>
              <a:buChar char="-"/>
            </a:pPr>
            <a:endParaRPr lang="ru-RU" sz="3200" dirty="0">
              <a:latin typeface="PT Sans" panose="020B0503020203020204" pitchFamily="34" charset="-52"/>
            </a:endParaRPr>
          </a:p>
          <a:p>
            <a:pPr>
              <a:buFontTx/>
              <a:buChar char="-"/>
            </a:pPr>
            <a:r>
              <a:rPr lang="ru-RU" sz="3200" dirty="0" smtClean="0">
                <a:latin typeface="PT Sans" panose="020B0503020203020204" pitchFamily="34" charset="-52"/>
              </a:rPr>
              <a:t>Посетитель забрал продукт, но хочет продать продукт с помощью учреждения</a:t>
            </a:r>
            <a:endParaRPr lang="ru-RU" sz="3200" dirty="0">
              <a:latin typeface="PT Sans" panose="020B0503020203020204" pitchFamily="34" charset="-52"/>
            </a:endParaRP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smtClean="0">
                <a:latin typeface="PT Sans" panose="020B0503020203020204" pitchFamily="34" charset="-52"/>
              </a:rPr>
              <a:t>13</a:t>
            </a:r>
            <a:endParaRPr lang="ru-RU" sz="3600" dirty="0">
              <a:latin typeface="PT Sans" panose="020B0503020203020204" pitchFamily="34" charset="-52"/>
            </a:endParaRPr>
          </a:p>
        </p:txBody>
      </p:sp>
    </p:spTree>
    <p:extLst>
      <p:ext uri="{BB962C8B-B14F-4D97-AF65-F5344CB8AC3E}">
        <p14:creationId xmlns:p14="http://schemas.microsoft.com/office/powerpoint/2010/main" val="3916483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a:bodyPr>
          <a:lstStyle/>
          <a:p>
            <a:pPr algn="l"/>
            <a:r>
              <a:rPr lang="ru-RU" sz="4800" b="1" dirty="0">
                <a:latin typeface="PT Sans" panose="020B0503020203020204" pitchFamily="34" charset="-52"/>
              </a:rPr>
              <a:t>Организация сбыта продукции</a:t>
            </a:r>
          </a:p>
        </p:txBody>
      </p:sp>
      <p:sp>
        <p:nvSpPr>
          <p:cNvPr id="3" name="Объект 2"/>
          <p:cNvSpPr>
            <a:spLocks noGrp="1"/>
          </p:cNvSpPr>
          <p:nvPr>
            <p:ph idx="1"/>
          </p:nvPr>
        </p:nvSpPr>
        <p:spPr>
          <a:xfrm>
            <a:off x="1647280" y="1620466"/>
            <a:ext cx="13795923" cy="6120680"/>
          </a:xfrm>
        </p:spPr>
        <p:txBody>
          <a:bodyPr>
            <a:normAutofit fontScale="92500" lnSpcReduction="10000"/>
          </a:bodyPr>
          <a:lstStyle/>
          <a:p>
            <a:pPr marL="0" indent="0">
              <a:buNone/>
            </a:pPr>
            <a:r>
              <a:rPr lang="ru-RU" sz="3200" dirty="0" smtClean="0">
                <a:latin typeface="PT Sans" panose="020B0503020203020204" pitchFamily="34" charset="-52"/>
              </a:rPr>
              <a:t>• Интернет-площадки </a:t>
            </a:r>
            <a:r>
              <a:rPr lang="ru-RU" sz="3200" dirty="0">
                <a:latin typeface="PT Sans" panose="020B0503020203020204" pitchFamily="34" charset="-52"/>
              </a:rPr>
              <a:t>(Pinterest, Etsy, eBay, meshok, livemaster, avito, Юла, goodhandwork и т.д.)</a:t>
            </a:r>
          </a:p>
          <a:p>
            <a:pPr marL="0" indent="0">
              <a:buNone/>
            </a:pPr>
            <a:r>
              <a:rPr lang="ru-RU" sz="3200" dirty="0" smtClean="0">
                <a:latin typeface="PT Sans" panose="020B0503020203020204" pitchFamily="34" charset="-52"/>
              </a:rPr>
              <a:t>• Социальные </a:t>
            </a:r>
            <a:r>
              <a:rPr lang="ru-RU" sz="3200" dirty="0">
                <a:latin typeface="PT Sans" panose="020B0503020203020204" pitchFamily="34" charset="-52"/>
              </a:rPr>
              <a:t>сети (Facebook, Twitter, Instagram, LiveJournal, MySpace, ВКонтакте, Одноклассники)</a:t>
            </a:r>
          </a:p>
          <a:p>
            <a:pPr marL="0" indent="0">
              <a:buNone/>
            </a:pPr>
            <a:r>
              <a:rPr lang="ru-RU" sz="3200" dirty="0" smtClean="0">
                <a:latin typeface="PT Sans" panose="020B0503020203020204" pitchFamily="34" charset="-52"/>
              </a:rPr>
              <a:t>• Интернет-магазин </a:t>
            </a:r>
            <a:endParaRPr lang="ru-RU" sz="3200" dirty="0">
              <a:latin typeface="PT Sans" panose="020B0503020203020204" pitchFamily="34" charset="-52"/>
            </a:endParaRPr>
          </a:p>
          <a:p>
            <a:pPr marL="0" indent="0">
              <a:buNone/>
            </a:pPr>
            <a:r>
              <a:rPr lang="ru-RU" sz="3200" dirty="0" smtClean="0">
                <a:latin typeface="PT Sans" panose="020B0503020203020204" pitchFamily="34" charset="-52"/>
              </a:rPr>
              <a:t>• Сувенирный </a:t>
            </a:r>
            <a:r>
              <a:rPr lang="ru-RU" sz="3200" dirty="0">
                <a:latin typeface="PT Sans" panose="020B0503020203020204" pitchFamily="34" charset="-52"/>
              </a:rPr>
              <a:t>магазин на территории </a:t>
            </a:r>
            <a:r>
              <a:rPr lang="ru-RU" sz="3200" dirty="0" smtClean="0">
                <a:latin typeface="PT Sans" panose="020B0503020203020204" pitchFamily="34" charset="-52"/>
              </a:rPr>
              <a:t>культурного центра</a:t>
            </a:r>
            <a:endParaRPr lang="ru-RU" sz="3200" dirty="0">
              <a:latin typeface="PT Sans" panose="020B0503020203020204" pitchFamily="34" charset="-52"/>
            </a:endParaRPr>
          </a:p>
          <a:p>
            <a:pPr marL="0" indent="0">
              <a:buNone/>
            </a:pPr>
            <a:r>
              <a:rPr lang="ru-RU" sz="3200" dirty="0" smtClean="0">
                <a:latin typeface="PT Sans" panose="020B0503020203020204" pitchFamily="34" charset="-52"/>
              </a:rPr>
              <a:t>• Договор </a:t>
            </a:r>
            <a:r>
              <a:rPr lang="ru-RU" sz="3200" dirty="0">
                <a:latin typeface="PT Sans" panose="020B0503020203020204" pitchFamily="34" charset="-52"/>
              </a:rPr>
              <a:t>с представителем малого бизнеса</a:t>
            </a:r>
          </a:p>
          <a:p>
            <a:pPr marL="0" indent="0">
              <a:buNone/>
            </a:pPr>
            <a:r>
              <a:rPr lang="ru-RU" sz="3200" dirty="0" smtClean="0">
                <a:latin typeface="PT Sans" panose="020B0503020203020204" pitchFamily="34" charset="-52"/>
              </a:rPr>
              <a:t>• Ярмарки </a:t>
            </a:r>
            <a:r>
              <a:rPr lang="ru-RU" sz="3200" dirty="0">
                <a:latin typeface="PT Sans" panose="020B0503020203020204" pitchFamily="34" charset="-52"/>
              </a:rPr>
              <a:t>и выставки</a:t>
            </a:r>
          </a:p>
          <a:p>
            <a:pPr marL="0" indent="0">
              <a:buNone/>
            </a:pPr>
            <a:r>
              <a:rPr lang="ru-RU" sz="3200" dirty="0" smtClean="0">
                <a:latin typeface="PT Sans" panose="020B0503020203020204" pitchFamily="34" charset="-52"/>
              </a:rPr>
              <a:t>• Договор </a:t>
            </a:r>
            <a:r>
              <a:rPr lang="ru-RU" sz="3200" dirty="0">
                <a:latin typeface="PT Sans" panose="020B0503020203020204" pitchFamily="34" charset="-52"/>
              </a:rPr>
              <a:t>с эксклюзивным перекупщиком (например, DutyFree)</a:t>
            </a:r>
          </a:p>
          <a:p>
            <a:pPr marL="0" indent="0">
              <a:buNone/>
            </a:pPr>
            <a:r>
              <a:rPr lang="ru-RU" sz="3200" dirty="0" smtClean="0">
                <a:latin typeface="PT Sans" panose="020B0503020203020204" pitchFamily="34" charset="-52"/>
              </a:rPr>
              <a:t>• Позиционирование КДФ </a:t>
            </a:r>
            <a:r>
              <a:rPr lang="ru-RU" sz="3200" dirty="0">
                <a:latin typeface="PT Sans" panose="020B0503020203020204" pitchFamily="34" charset="-52"/>
              </a:rPr>
              <a:t>как элемент творческого туризма (например, сотрудничество с ЭТНОМИР</a:t>
            </a:r>
            <a:r>
              <a:rPr lang="ru-RU" sz="3200" dirty="0" smtClean="0">
                <a:latin typeface="PT Sans" panose="020B0503020203020204" pitchFamily="34" charset="-52"/>
              </a:rPr>
              <a:t>)</a:t>
            </a:r>
          </a:p>
          <a:p>
            <a:pPr marL="0" indent="0">
              <a:buNone/>
            </a:pPr>
            <a:r>
              <a:rPr lang="ru-RU" sz="3500" dirty="0">
                <a:latin typeface="PT Sans" panose="020B0503020203020204" pitchFamily="34" charset="-52"/>
              </a:rPr>
              <a:t>• </a:t>
            </a:r>
            <a:r>
              <a:rPr lang="ru-RU" sz="3000" dirty="0" smtClean="0">
                <a:latin typeface="PT Sans" panose="020B0503020203020204" pitchFamily="34" charset="-52"/>
              </a:rPr>
              <a:t>Агентский договор</a:t>
            </a:r>
            <a:endParaRPr lang="ru-RU" sz="3000" dirty="0">
              <a:latin typeface="PT Sans" panose="020B0503020203020204" pitchFamily="34" charset="-52"/>
            </a:endParaRPr>
          </a:p>
          <a:p>
            <a:pPr marL="0" indent="0">
              <a:buNone/>
            </a:pPr>
            <a:endParaRPr lang="ru-RU" sz="3200" dirty="0">
              <a:latin typeface="PT Sans" panose="020B0503020203020204" pitchFamily="34" charset="-52"/>
            </a:endParaRP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smtClean="0">
                <a:latin typeface="PT Sans" panose="020B0503020203020204" pitchFamily="34" charset="-52"/>
              </a:rPr>
              <a:t>14</a:t>
            </a:r>
            <a:endParaRPr lang="ru-RU" sz="3600" dirty="0">
              <a:latin typeface="PT Sans" panose="020B0503020203020204" pitchFamily="34" charset="-52"/>
            </a:endParaRPr>
          </a:p>
        </p:txBody>
      </p:sp>
    </p:spTree>
    <p:extLst>
      <p:ext uri="{BB962C8B-B14F-4D97-AF65-F5344CB8AC3E}">
        <p14:creationId xmlns:p14="http://schemas.microsoft.com/office/powerpoint/2010/main" val="2249171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fontScale="90000"/>
          </a:bodyPr>
          <a:lstStyle/>
          <a:p>
            <a:pPr algn="l"/>
            <a:r>
              <a:rPr lang="ru-RU" sz="4800" b="1" dirty="0" smtClean="0">
                <a:latin typeface="PT Sans" panose="020B0503020203020204" pitchFamily="34" charset="-52"/>
              </a:rPr>
              <a:t>Переход </a:t>
            </a:r>
            <a:r>
              <a:rPr lang="ru-RU" sz="4800" b="1" dirty="0">
                <a:latin typeface="PT Sans" panose="020B0503020203020204" pitchFamily="34" charset="-52"/>
              </a:rPr>
              <a:t>творческого продукта в собственность культурного центра</a:t>
            </a:r>
          </a:p>
        </p:txBody>
      </p:sp>
      <p:sp>
        <p:nvSpPr>
          <p:cNvPr id="3" name="Объект 2"/>
          <p:cNvSpPr>
            <a:spLocks noGrp="1"/>
          </p:cNvSpPr>
          <p:nvPr>
            <p:ph idx="1"/>
          </p:nvPr>
        </p:nvSpPr>
        <p:spPr>
          <a:xfrm>
            <a:off x="1643149" y="1897479"/>
            <a:ext cx="13795923" cy="5757084"/>
          </a:xfrm>
        </p:spPr>
        <p:txBody>
          <a:bodyPr>
            <a:normAutofit/>
          </a:bodyPr>
          <a:lstStyle/>
          <a:p>
            <a:pPr marL="0" indent="0">
              <a:buNone/>
            </a:pPr>
            <a:r>
              <a:rPr lang="ru-RU" sz="3200" dirty="0" smtClean="0">
                <a:latin typeface="PT Sans" panose="020B0503020203020204" pitchFamily="34" charset="-52"/>
              </a:rPr>
              <a:t>«1</a:t>
            </a:r>
            <a:r>
              <a:rPr lang="ru-RU" sz="3200" dirty="0">
                <a:latin typeface="PT Sans" panose="020B0503020203020204" pitchFamily="34" charset="-52"/>
              </a:rPr>
              <a:t>. Учреждение вправе, при наличии согласия </a:t>
            </a:r>
            <a:r>
              <a:rPr lang="ru-RU" sz="3200" dirty="0" smtClean="0">
                <a:latin typeface="PT Sans" panose="020B0503020203020204" pitchFamily="34" charset="-52"/>
              </a:rPr>
              <a:t>Посетителя, </a:t>
            </a:r>
            <a:r>
              <a:rPr lang="ru-RU" sz="3200" dirty="0">
                <a:latin typeface="PT Sans" panose="020B0503020203020204" pitchFamily="34" charset="-52"/>
              </a:rPr>
              <a:t>приобрести у </a:t>
            </a:r>
            <a:r>
              <a:rPr lang="ru-RU" sz="3200" dirty="0" smtClean="0">
                <a:latin typeface="PT Sans" panose="020B0503020203020204" pitchFamily="34" charset="-52"/>
              </a:rPr>
              <a:t>Посетителя </a:t>
            </a:r>
            <a:r>
              <a:rPr lang="ru-RU" sz="3200" dirty="0">
                <a:latin typeface="PT Sans" panose="020B0503020203020204" pitchFamily="34" charset="-52"/>
              </a:rPr>
              <a:t>результат его творческой деятельности,  созданный на занятиях в  культурно-досуговом формировании (далее – Произведение), на безвозмездной основе или на условиях, указанных в дополнительном соглашении к данному Договору. Произведение передается по акту приема-передачи,  который является неотъемлемой частью настоящего Договора.</a:t>
            </a:r>
          </a:p>
          <a:p>
            <a:pPr marL="0" indent="0">
              <a:buNone/>
            </a:pPr>
            <a:r>
              <a:rPr lang="ru-RU" sz="3200" dirty="0" smtClean="0">
                <a:latin typeface="PT Sans" panose="020B0503020203020204" pitchFamily="34" charset="-52"/>
              </a:rPr>
              <a:t>2</a:t>
            </a:r>
            <a:r>
              <a:rPr lang="ru-RU" sz="3200" dirty="0">
                <a:latin typeface="PT Sans" panose="020B0503020203020204" pitchFamily="34" charset="-52"/>
              </a:rPr>
              <a:t>. В случае передачи Учреждению Произведения, Учреждение вправе использовать Произведение в выставочной деятельности, а </a:t>
            </a:r>
            <a:r>
              <a:rPr lang="ru-RU" sz="3200" dirty="0" smtClean="0">
                <a:latin typeface="PT Sans" panose="020B0503020203020204" pitchFamily="34" charset="-52"/>
              </a:rPr>
              <a:t>также </a:t>
            </a:r>
            <a:r>
              <a:rPr lang="ru-RU" sz="3200" dirty="0">
                <a:latin typeface="PT Sans" panose="020B0503020203020204" pitchFamily="34" charset="-52"/>
              </a:rPr>
              <a:t>путем реализации</a:t>
            </a:r>
            <a:r>
              <a:rPr lang="ru-RU" sz="3200" dirty="0" smtClean="0">
                <a:latin typeface="PT Sans" panose="020B0503020203020204" pitchFamily="34" charset="-52"/>
              </a:rPr>
              <a:t>.»</a:t>
            </a:r>
            <a:endParaRPr lang="ru-RU" sz="3200" dirty="0">
              <a:latin typeface="PT Sans" panose="020B0503020203020204" pitchFamily="34" charset="-52"/>
            </a:endParaRPr>
          </a:p>
          <a:p>
            <a:pPr marL="0" indent="0">
              <a:buNone/>
            </a:pPr>
            <a:endParaRPr lang="ru-RU" sz="3200" dirty="0">
              <a:latin typeface="PT Sans" panose="020B0503020203020204" pitchFamily="34" charset="-52"/>
            </a:endParaRP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smtClean="0">
                <a:latin typeface="PT Sans" panose="020B0503020203020204" pitchFamily="34" charset="-52"/>
              </a:rPr>
              <a:t>15</a:t>
            </a:r>
            <a:endParaRPr lang="ru-RU" sz="3600" dirty="0">
              <a:latin typeface="PT Sans" panose="020B0503020203020204" pitchFamily="34" charset="-52"/>
            </a:endParaRPr>
          </a:p>
        </p:txBody>
      </p:sp>
    </p:spTree>
    <p:extLst>
      <p:ext uri="{BB962C8B-B14F-4D97-AF65-F5344CB8AC3E}">
        <p14:creationId xmlns:p14="http://schemas.microsoft.com/office/powerpoint/2010/main" val="3979679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a:bodyPr>
          <a:lstStyle/>
          <a:p>
            <a:pPr algn="l"/>
            <a:r>
              <a:rPr lang="ru-RU" sz="4800" b="1" dirty="0" smtClean="0">
                <a:latin typeface="PT Sans" panose="020B0503020203020204" pitchFamily="34" charset="-52"/>
              </a:rPr>
              <a:t>Определение понятия «творческие индустрии»</a:t>
            </a:r>
            <a:endParaRPr lang="ru-RU" sz="4800" b="1" dirty="0">
              <a:latin typeface="PT Sans" panose="020B0503020203020204" pitchFamily="34" charset="-52"/>
            </a:endParaRPr>
          </a:p>
        </p:txBody>
      </p:sp>
      <p:sp>
        <p:nvSpPr>
          <p:cNvPr id="3" name="Объект 2"/>
          <p:cNvSpPr>
            <a:spLocks noGrp="1"/>
          </p:cNvSpPr>
          <p:nvPr>
            <p:ph idx="1"/>
          </p:nvPr>
        </p:nvSpPr>
        <p:spPr>
          <a:xfrm>
            <a:off x="1646235" y="2465812"/>
            <a:ext cx="13795923" cy="5757084"/>
          </a:xfrm>
        </p:spPr>
        <p:txBody>
          <a:bodyPr>
            <a:normAutofit/>
          </a:bodyPr>
          <a:lstStyle/>
          <a:p>
            <a:pPr marL="0" indent="0">
              <a:buNone/>
            </a:pPr>
            <a:r>
              <a:rPr lang="ru-RU" sz="3200" dirty="0">
                <a:latin typeface="PT Sans" panose="020B0503020203020204" pitchFamily="34" charset="-52"/>
              </a:rPr>
              <a:t>Согласно Основам государственной культурной политики (Указ Президента РФ от 24 декабря 2014 г. №808), </a:t>
            </a:r>
            <a:endParaRPr lang="ru-RU" sz="3200" dirty="0" smtClean="0">
              <a:latin typeface="PT Sans" panose="020B0503020203020204" pitchFamily="34" charset="-52"/>
            </a:endParaRPr>
          </a:p>
          <a:p>
            <a:pPr marL="0" indent="0">
              <a:buNone/>
            </a:pPr>
            <a:r>
              <a:rPr lang="ru-RU" sz="3200" b="1" dirty="0" smtClean="0">
                <a:latin typeface="PT Sans" panose="020B0503020203020204" pitchFamily="34" charset="-52"/>
              </a:rPr>
              <a:t>творческие </a:t>
            </a:r>
            <a:r>
              <a:rPr lang="ru-RU" sz="3200" b="1" dirty="0">
                <a:latin typeface="PT Sans" panose="020B0503020203020204" pitchFamily="34" charset="-52"/>
              </a:rPr>
              <a:t>индустрии </a:t>
            </a:r>
            <a:r>
              <a:rPr lang="ru-RU" sz="3200" dirty="0">
                <a:latin typeface="PT Sans" panose="020B0503020203020204" pitchFamily="34" charset="-52"/>
              </a:rPr>
              <a:t>– это компании, организации и объединения, производящие экономические ценности в процессе творческой деятельности, а также деятельность по капитализации культурных продуктов и их представлению на рынке. </a:t>
            </a: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a:latin typeface="PT Sans" panose="020B0503020203020204" pitchFamily="34" charset="-52"/>
              </a:rPr>
              <a:t>1</a:t>
            </a:r>
          </a:p>
        </p:txBody>
      </p:sp>
    </p:spTree>
    <p:extLst>
      <p:ext uri="{BB962C8B-B14F-4D97-AF65-F5344CB8AC3E}">
        <p14:creationId xmlns:p14="http://schemas.microsoft.com/office/powerpoint/2010/main" val="92604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a:bodyPr>
          <a:lstStyle/>
          <a:p>
            <a:pPr algn="l"/>
            <a:r>
              <a:rPr lang="ru-RU" sz="4800" b="1" dirty="0" smtClean="0">
                <a:latin typeface="PT Sans" panose="020B0503020203020204" pitchFamily="34" charset="-52"/>
              </a:rPr>
              <a:t>Классификация ТИ </a:t>
            </a:r>
            <a:endParaRPr lang="ru-RU" sz="4800" b="1" dirty="0">
              <a:latin typeface="PT Sans" panose="020B0503020203020204" pitchFamily="34" charset="-52"/>
            </a:endParaRPr>
          </a:p>
        </p:txBody>
      </p:sp>
      <p:sp>
        <p:nvSpPr>
          <p:cNvPr id="3" name="Объект 2"/>
          <p:cNvSpPr>
            <a:spLocks noGrp="1"/>
          </p:cNvSpPr>
          <p:nvPr>
            <p:ph idx="1"/>
          </p:nvPr>
        </p:nvSpPr>
        <p:spPr>
          <a:xfrm>
            <a:off x="1647281" y="1863979"/>
            <a:ext cx="14078518" cy="6272383"/>
          </a:xfrm>
        </p:spPr>
        <p:txBody>
          <a:bodyPr>
            <a:normAutofit/>
          </a:bodyPr>
          <a:lstStyle/>
          <a:p>
            <a:pPr marL="0" indent="0">
              <a:buNone/>
            </a:pPr>
            <a:r>
              <a:rPr lang="ru-RU" sz="3200" dirty="0" smtClean="0">
                <a:latin typeface="PT Sans" panose="020B0503020203020204" pitchFamily="34" charset="-52"/>
              </a:rPr>
              <a:t>К </a:t>
            </a:r>
            <a:r>
              <a:rPr lang="ru-RU" sz="3200" dirty="0">
                <a:latin typeface="PT Sans" panose="020B0503020203020204" pitchFamily="34" charset="-52"/>
              </a:rPr>
              <a:t>сфере творческих индустрий относятся:</a:t>
            </a:r>
          </a:p>
          <a:p>
            <a:pPr marL="0" indent="0">
              <a:buNone/>
            </a:pPr>
            <a:r>
              <a:rPr lang="ru-RU" sz="3200" dirty="0" smtClean="0">
                <a:latin typeface="PT Sans" panose="020B0503020203020204" pitchFamily="34" charset="-52"/>
              </a:rPr>
              <a:t>1) музыка </a:t>
            </a:r>
            <a:r>
              <a:rPr lang="ru-RU" sz="3200" dirty="0">
                <a:latin typeface="PT Sans" panose="020B0503020203020204" pitchFamily="34" charset="-52"/>
              </a:rPr>
              <a:t>и музыкальное продюсирование;</a:t>
            </a:r>
          </a:p>
          <a:p>
            <a:pPr marL="0" indent="0">
              <a:buNone/>
            </a:pPr>
            <a:r>
              <a:rPr lang="ru-RU" sz="3200" dirty="0" smtClean="0">
                <a:latin typeface="PT Sans" panose="020B0503020203020204" pitchFamily="34" charset="-52"/>
              </a:rPr>
              <a:t>2) мода</a:t>
            </a:r>
            <a:r>
              <a:rPr lang="ru-RU" sz="3200" dirty="0">
                <a:latin typeface="PT Sans" panose="020B0503020203020204" pitchFamily="34" charset="-52"/>
              </a:rPr>
              <a:t>;</a:t>
            </a:r>
          </a:p>
          <a:p>
            <a:pPr marL="0" indent="0">
              <a:buNone/>
            </a:pPr>
            <a:r>
              <a:rPr lang="ru-RU" sz="3200" dirty="0" smtClean="0">
                <a:latin typeface="PT Sans" panose="020B0503020203020204" pitchFamily="34" charset="-52"/>
              </a:rPr>
              <a:t>3) дизайн</a:t>
            </a:r>
            <a:r>
              <a:rPr lang="ru-RU" sz="3200" dirty="0">
                <a:latin typeface="PT Sans" panose="020B0503020203020204" pitchFamily="34" charset="-52"/>
              </a:rPr>
              <a:t>, в т.ч. графический дизайн, промышленный дизайн, дизайн мебели, ювелирных изделий, сувенирная продукция, а также произведения декоративно-прикладного искусства; </a:t>
            </a:r>
          </a:p>
          <a:p>
            <a:pPr marL="0" indent="0">
              <a:buNone/>
            </a:pPr>
            <a:r>
              <a:rPr lang="ru-RU" sz="3200" dirty="0" smtClean="0">
                <a:latin typeface="PT Sans" panose="020B0503020203020204" pitchFamily="34" charset="-52"/>
              </a:rPr>
              <a:t>4) визуальные </a:t>
            </a:r>
            <a:r>
              <a:rPr lang="ru-RU" sz="3200" dirty="0">
                <a:latin typeface="PT Sans" panose="020B0503020203020204" pitchFamily="34" charset="-52"/>
              </a:rPr>
              <a:t>искусства: живопись, скульптура, фотография, антиквариат</a:t>
            </a:r>
            <a:r>
              <a:rPr lang="ru-RU" sz="3200" dirty="0" smtClean="0">
                <a:latin typeface="PT Sans" panose="020B0503020203020204" pitchFamily="34" charset="-52"/>
              </a:rPr>
              <a:t>;</a:t>
            </a:r>
            <a:endParaRPr lang="ru-RU" sz="3200" dirty="0">
              <a:latin typeface="PT Sans" panose="020B0503020203020204" pitchFamily="34" charset="-52"/>
            </a:endParaRP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a:latin typeface="PT Sans" panose="020B0503020203020204" pitchFamily="34" charset="-52"/>
              </a:rPr>
              <a:t>2</a:t>
            </a:r>
          </a:p>
        </p:txBody>
      </p:sp>
    </p:spTree>
    <p:extLst>
      <p:ext uri="{BB962C8B-B14F-4D97-AF65-F5344CB8AC3E}">
        <p14:creationId xmlns:p14="http://schemas.microsoft.com/office/powerpoint/2010/main" val="769047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82330" y="1695045"/>
            <a:ext cx="14078518" cy="6272383"/>
          </a:xfrm>
        </p:spPr>
        <p:txBody>
          <a:bodyPr>
            <a:normAutofit/>
          </a:bodyPr>
          <a:lstStyle/>
          <a:p>
            <a:pPr marL="0" indent="0">
              <a:buNone/>
            </a:pPr>
            <a:r>
              <a:rPr lang="ru-RU" sz="3200" dirty="0" smtClean="0">
                <a:latin typeface="PT Sans" panose="020B0503020203020204" pitchFamily="34" charset="-52"/>
              </a:rPr>
              <a:t>5) исполнительские </a:t>
            </a:r>
            <a:r>
              <a:rPr lang="ru-RU" sz="3200" dirty="0">
                <a:latin typeface="PT Sans" panose="020B0503020203020204" pitchFamily="34" charset="-52"/>
              </a:rPr>
              <a:t>искусства, в т.ч. живая музыка, современный танец, театральные проекты, культурные события, фестивали, концерты;</a:t>
            </a:r>
          </a:p>
          <a:p>
            <a:pPr marL="0" indent="0">
              <a:buNone/>
            </a:pPr>
            <a:r>
              <a:rPr lang="ru-RU" sz="3200" dirty="0" smtClean="0">
                <a:latin typeface="PT Sans" panose="020B0503020203020204" pitchFamily="34" charset="-52"/>
              </a:rPr>
              <a:t>6) издательства </a:t>
            </a:r>
            <a:r>
              <a:rPr lang="ru-RU" sz="3200" dirty="0">
                <a:latin typeface="PT Sans" panose="020B0503020203020204" pitchFamily="34" charset="-52"/>
              </a:rPr>
              <a:t>и печатная продукция: книги, газеты, пресса и др. публикации;</a:t>
            </a:r>
          </a:p>
          <a:p>
            <a:pPr marL="0" indent="0">
              <a:buNone/>
            </a:pPr>
            <a:r>
              <a:rPr lang="ru-RU" sz="3200" dirty="0" smtClean="0">
                <a:latin typeface="PT Sans" panose="020B0503020203020204" pitchFamily="34" charset="-52"/>
              </a:rPr>
              <a:t>7) новые </a:t>
            </a:r>
            <a:r>
              <a:rPr lang="ru-RU" sz="3200" dirty="0">
                <a:latin typeface="PT Sans" panose="020B0503020203020204" pitchFamily="34" charset="-52"/>
              </a:rPr>
              <a:t>медиа: цифровой контент, досуговое и программное обеспечение, мультимедиа, компьютерные игры, мультипликация и др.;</a:t>
            </a:r>
          </a:p>
          <a:p>
            <a:pPr marL="0" indent="0">
              <a:buNone/>
            </a:pPr>
            <a:r>
              <a:rPr lang="ru-RU" sz="3200" dirty="0" smtClean="0">
                <a:latin typeface="PT Sans" panose="020B0503020203020204" pitchFamily="34" charset="-52"/>
              </a:rPr>
              <a:t>8) культурная </a:t>
            </a:r>
            <a:r>
              <a:rPr lang="ru-RU" sz="3200" dirty="0">
                <a:latin typeface="PT Sans" panose="020B0503020203020204" pitchFamily="34" charset="-52"/>
              </a:rPr>
              <a:t>гастрономия (уникальные гастрономические проекты, способствующие развитию бренда города Москвы</a:t>
            </a:r>
            <a:r>
              <a:rPr lang="ru-RU" sz="3200" dirty="0" smtClean="0">
                <a:latin typeface="PT Sans" panose="020B0503020203020204" pitchFamily="34" charset="-52"/>
              </a:rPr>
              <a:t>).</a:t>
            </a:r>
            <a:endParaRPr lang="ru-RU" sz="3200" dirty="0">
              <a:latin typeface="PT Sans" panose="020B0503020203020204" pitchFamily="34" charset="-52"/>
            </a:endParaRP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a:latin typeface="PT Sans" panose="020B0503020203020204" pitchFamily="34" charset="-52"/>
              </a:rPr>
              <a:t>3</a:t>
            </a:r>
          </a:p>
        </p:txBody>
      </p:sp>
    </p:spTree>
    <p:extLst>
      <p:ext uri="{BB962C8B-B14F-4D97-AF65-F5344CB8AC3E}">
        <p14:creationId xmlns:p14="http://schemas.microsoft.com/office/powerpoint/2010/main" val="2032148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fontScale="90000"/>
          </a:bodyPr>
          <a:lstStyle/>
          <a:p>
            <a:pPr algn="l"/>
            <a:r>
              <a:rPr lang="ru-RU" sz="4800" b="1" dirty="0">
                <a:latin typeface="PT Sans" panose="020B0503020203020204" pitchFamily="34" charset="-52"/>
              </a:rPr>
              <a:t>Сферы общественной жизни, которые затрагивает рынок ТИ</a:t>
            </a: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a:latin typeface="PT Sans" panose="020B0503020203020204" pitchFamily="34" charset="-52"/>
              </a:rPr>
              <a:t>4</a:t>
            </a: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764" y="1457995"/>
            <a:ext cx="6668472" cy="6229597"/>
          </a:xfrm>
          <a:prstGeom prst="rect">
            <a:avLst/>
          </a:prstGeom>
        </p:spPr>
      </p:pic>
      <p:sp>
        <p:nvSpPr>
          <p:cNvPr id="11" name="TextBox 10"/>
          <p:cNvSpPr txBox="1"/>
          <p:nvPr/>
        </p:nvSpPr>
        <p:spPr>
          <a:xfrm>
            <a:off x="5319688" y="5508898"/>
            <a:ext cx="2088232" cy="523220"/>
          </a:xfrm>
          <a:prstGeom prst="rect">
            <a:avLst/>
          </a:prstGeom>
          <a:noFill/>
        </p:spPr>
        <p:txBody>
          <a:bodyPr wrap="square" rtlCol="0">
            <a:spAutoFit/>
          </a:bodyPr>
          <a:lstStyle/>
          <a:p>
            <a:r>
              <a:rPr lang="ru-RU" dirty="0" smtClean="0"/>
              <a:t>Экономика</a:t>
            </a:r>
            <a:endParaRPr lang="ru-RU" dirty="0"/>
          </a:p>
        </p:txBody>
      </p:sp>
      <p:sp>
        <p:nvSpPr>
          <p:cNvPr id="12" name="TextBox 11"/>
          <p:cNvSpPr txBox="1"/>
          <p:nvPr/>
        </p:nvSpPr>
        <p:spPr>
          <a:xfrm>
            <a:off x="9252217" y="5563880"/>
            <a:ext cx="2136663" cy="523220"/>
          </a:xfrm>
          <a:prstGeom prst="rect">
            <a:avLst/>
          </a:prstGeom>
          <a:noFill/>
        </p:spPr>
        <p:txBody>
          <a:bodyPr wrap="square" rtlCol="0">
            <a:spAutoFit/>
          </a:bodyPr>
          <a:lstStyle/>
          <a:p>
            <a:r>
              <a:rPr lang="ru-RU" dirty="0" smtClean="0"/>
              <a:t>Культура</a:t>
            </a:r>
            <a:endParaRPr lang="ru-RU" dirty="0"/>
          </a:p>
        </p:txBody>
      </p:sp>
      <p:sp>
        <p:nvSpPr>
          <p:cNvPr id="16" name="TextBox 15"/>
          <p:cNvSpPr txBox="1"/>
          <p:nvPr/>
        </p:nvSpPr>
        <p:spPr>
          <a:xfrm>
            <a:off x="7434808" y="2914876"/>
            <a:ext cx="2136663" cy="523220"/>
          </a:xfrm>
          <a:prstGeom prst="rect">
            <a:avLst/>
          </a:prstGeom>
          <a:noFill/>
        </p:spPr>
        <p:txBody>
          <a:bodyPr wrap="square" rtlCol="0">
            <a:spAutoFit/>
          </a:bodyPr>
          <a:lstStyle/>
          <a:p>
            <a:r>
              <a:rPr lang="ru-RU" dirty="0" smtClean="0"/>
              <a:t>Социум</a:t>
            </a:r>
            <a:endParaRPr lang="ru-RU" dirty="0"/>
          </a:p>
        </p:txBody>
      </p:sp>
      <p:cxnSp>
        <p:nvCxnSpPr>
          <p:cNvPr id="21" name="Прямая со стрелкой 20"/>
          <p:cNvCxnSpPr/>
          <p:nvPr/>
        </p:nvCxnSpPr>
        <p:spPr>
          <a:xfrm flipH="1">
            <a:off x="3807520" y="4932834"/>
            <a:ext cx="431968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02824" y="4671224"/>
            <a:ext cx="2590940" cy="523220"/>
          </a:xfrm>
          <a:prstGeom prst="rect">
            <a:avLst/>
          </a:prstGeom>
          <a:noFill/>
        </p:spPr>
        <p:txBody>
          <a:bodyPr wrap="square" rtlCol="0">
            <a:spAutoFit/>
          </a:bodyPr>
          <a:lstStyle/>
          <a:p>
            <a:r>
              <a:rPr lang="ru-RU" dirty="0" smtClean="0"/>
              <a:t>Рынок ТИ</a:t>
            </a:r>
            <a:endParaRPr lang="ru-RU" dirty="0"/>
          </a:p>
        </p:txBody>
      </p:sp>
    </p:spTree>
    <p:extLst>
      <p:ext uri="{BB962C8B-B14F-4D97-AF65-F5344CB8AC3E}">
        <p14:creationId xmlns:p14="http://schemas.microsoft.com/office/powerpoint/2010/main" val="4196681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a:bodyPr>
          <a:lstStyle/>
          <a:p>
            <a:pPr algn="l"/>
            <a:r>
              <a:rPr lang="ru-RU" sz="4800" b="1" dirty="0" smtClean="0">
                <a:latin typeface="PT Sans" panose="020B0503020203020204" pitchFamily="34" charset="-52"/>
              </a:rPr>
              <a:t>Деятельность в рамках устава</a:t>
            </a:r>
            <a:endParaRPr lang="ru-RU" sz="4800" b="1" dirty="0">
              <a:latin typeface="PT Sans" panose="020B0503020203020204" pitchFamily="34" charset="-52"/>
            </a:endParaRPr>
          </a:p>
        </p:txBody>
      </p:sp>
      <p:sp>
        <p:nvSpPr>
          <p:cNvPr id="3" name="Объект 2"/>
          <p:cNvSpPr>
            <a:spLocks noGrp="1"/>
          </p:cNvSpPr>
          <p:nvPr>
            <p:ph idx="1"/>
          </p:nvPr>
        </p:nvSpPr>
        <p:spPr>
          <a:xfrm>
            <a:off x="1647280" y="1476450"/>
            <a:ext cx="13795923" cy="6261140"/>
          </a:xfrm>
        </p:spPr>
        <p:txBody>
          <a:bodyPr>
            <a:normAutofit fontScale="85000" lnSpcReduction="10000"/>
          </a:bodyPr>
          <a:lstStyle/>
          <a:p>
            <a:pPr marL="0" indent="0">
              <a:buNone/>
            </a:pPr>
            <a:r>
              <a:rPr lang="ru-RU" sz="3200" dirty="0" smtClean="0">
                <a:latin typeface="PT Sans" panose="020B0503020203020204" pitchFamily="34" charset="-52"/>
              </a:rPr>
              <a:t>Необходимо проанализировать текст устава на предмет наличия формулировок, позволяющих реализацию творческого продукта.</a:t>
            </a:r>
          </a:p>
          <a:p>
            <a:pPr marL="0" indent="0">
              <a:buNone/>
            </a:pPr>
            <a:endParaRPr lang="ru-RU" sz="3200" dirty="0">
              <a:latin typeface="PT Sans" panose="020B0503020203020204" pitchFamily="34" charset="-52"/>
            </a:endParaRPr>
          </a:p>
          <a:p>
            <a:pPr marL="0" indent="0">
              <a:buNone/>
            </a:pPr>
            <a:r>
              <a:rPr lang="ru-RU" sz="3200" dirty="0" smtClean="0">
                <a:latin typeface="PT Sans" panose="020B0503020203020204" pitchFamily="34" charset="-52"/>
              </a:rPr>
              <a:t>Пример:</a:t>
            </a:r>
          </a:p>
          <a:p>
            <a:pPr marL="0" indent="0">
              <a:buNone/>
            </a:pPr>
            <a:r>
              <a:rPr lang="ru-RU" sz="3200" dirty="0">
                <a:latin typeface="PT Sans" panose="020B0503020203020204" pitchFamily="34" charset="-52"/>
              </a:rPr>
              <a:t> "Учреждение вправе осуществлять следующие виды деятельности, в том числе приносящие доход, не относящиеся к основным видам деятельности (п. 2.3) Учреждения, лишь постольку, поскольку это служит достижению целей, ради которых оно создано:</a:t>
            </a:r>
          </a:p>
          <a:p>
            <a:pPr marL="0" indent="0">
              <a:buNone/>
            </a:pPr>
            <a:r>
              <a:rPr lang="ru-RU" sz="3200" dirty="0">
                <a:latin typeface="PT Sans" panose="020B0503020203020204" pitchFamily="34" charset="-52"/>
              </a:rPr>
              <a:t>… 2.6.4 Использование результатов интеллектуальной деятельности, приравненных к ним средствам индивидуализации в порядке и на условиях, предусмотренных законодательством об авторском праве и смежных правах.</a:t>
            </a:r>
          </a:p>
          <a:p>
            <a:pPr marL="0" indent="0">
              <a:buNone/>
            </a:pPr>
            <a:r>
              <a:rPr lang="ru-RU" sz="3200" dirty="0">
                <a:latin typeface="PT Sans" panose="020B0503020203020204" pitchFamily="34" charset="-52"/>
              </a:rPr>
              <a:t>… 2.6.14 Изготовление и продажа … рекламной и сувенирной продукции.</a:t>
            </a:r>
          </a:p>
          <a:p>
            <a:pPr marL="0" indent="0">
              <a:buNone/>
            </a:pPr>
            <a:r>
              <a:rPr lang="ru-RU" sz="3200" dirty="0">
                <a:latin typeface="PT Sans" panose="020B0503020203020204" pitchFamily="34" charset="-52"/>
              </a:rPr>
              <a:t>… 2.6.36 Осуществление комиссионной, оптовой, розничной торговли предметами народного и художественного творчества, продукции, сопутствующей выставочной деятельности, выставочным оборудованием. Организация точек сувенирной и книжной торговли."</a:t>
            </a:r>
          </a:p>
          <a:p>
            <a:pPr marL="0" indent="0">
              <a:buNone/>
            </a:pPr>
            <a:endParaRPr lang="ru-RU" sz="3200" dirty="0">
              <a:latin typeface="PT Sans" panose="020B0503020203020204" pitchFamily="34" charset="-52"/>
            </a:endParaRP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a:latin typeface="PT Sans" panose="020B0503020203020204" pitchFamily="34" charset="-52"/>
              </a:rPr>
              <a:t>5</a:t>
            </a:r>
          </a:p>
        </p:txBody>
      </p:sp>
    </p:spTree>
    <p:extLst>
      <p:ext uri="{BB962C8B-B14F-4D97-AF65-F5344CB8AC3E}">
        <p14:creationId xmlns:p14="http://schemas.microsoft.com/office/powerpoint/2010/main" val="1091013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a:bodyPr>
          <a:lstStyle/>
          <a:p>
            <a:pPr algn="l"/>
            <a:r>
              <a:rPr lang="ru-RU" sz="4800" b="1" dirty="0">
                <a:latin typeface="PT Sans" panose="020B0503020203020204" pitchFamily="34" charset="-52"/>
              </a:rPr>
              <a:t>Подливаем масло в огонь</a:t>
            </a:r>
          </a:p>
        </p:txBody>
      </p:sp>
      <p:sp>
        <p:nvSpPr>
          <p:cNvPr id="3" name="Объект 2"/>
          <p:cNvSpPr>
            <a:spLocks noGrp="1"/>
          </p:cNvSpPr>
          <p:nvPr>
            <p:ph idx="1"/>
          </p:nvPr>
        </p:nvSpPr>
        <p:spPr>
          <a:xfrm>
            <a:off x="1647280" y="1980506"/>
            <a:ext cx="13795923" cy="5757084"/>
          </a:xfrm>
        </p:spPr>
        <p:txBody>
          <a:bodyPr>
            <a:normAutofit/>
          </a:bodyPr>
          <a:lstStyle/>
          <a:p>
            <a:pPr marL="0" indent="0">
              <a:buNone/>
            </a:pPr>
            <a:r>
              <a:rPr lang="ru-RU" sz="3200" dirty="0">
                <a:latin typeface="PT Sans" panose="020B0503020203020204" pitchFamily="34" charset="-52"/>
              </a:rPr>
              <a:t>В рамках кружка </a:t>
            </a:r>
            <a:r>
              <a:rPr lang="ru-RU" sz="3200" dirty="0" smtClean="0">
                <a:latin typeface="PT Sans" panose="020B0503020203020204" pitchFamily="34" charset="-52"/>
              </a:rPr>
              <a:t>«Гончарное мастерство» </a:t>
            </a:r>
            <a:r>
              <a:rPr lang="ru-RU" sz="3200" dirty="0">
                <a:latin typeface="PT Sans" panose="020B0503020203020204" pitchFamily="34" charset="-52"/>
              </a:rPr>
              <a:t>посетители создают кувшины из глины и покрывают их эмалью. Итоги работы пылятся в шкафу и стоят в витринах мастерской. </a:t>
            </a:r>
          </a:p>
          <a:p>
            <a:pPr marL="0" indent="0">
              <a:buNone/>
            </a:pPr>
            <a:r>
              <a:rPr lang="ru-RU" sz="3200" dirty="0">
                <a:latin typeface="PT Sans" panose="020B0503020203020204" pitchFamily="34" charset="-52"/>
              </a:rPr>
              <a:t>ООО </a:t>
            </a:r>
            <a:r>
              <a:rPr lang="ru-RU" sz="3200" dirty="0" smtClean="0">
                <a:latin typeface="PT Sans" panose="020B0503020203020204" pitchFamily="34" charset="-52"/>
              </a:rPr>
              <a:t>«Греческая олива» </a:t>
            </a:r>
            <a:r>
              <a:rPr lang="ru-RU" sz="3200" dirty="0">
                <a:latin typeface="PT Sans" panose="020B0503020203020204" pitchFamily="34" charset="-52"/>
              </a:rPr>
              <a:t>терпит убытки из-за снижения спроса на подарочные наборы оливкового масла в красивых глиняных кувшинах. Спрос снижен из-за роста цены, а цена растет из-за курса евро в Греции. Чтобы сохранить долю рынка, им приходится закупать масло в столитровых бочках и разливать на месте. Но во что?</a:t>
            </a:r>
          </a:p>
          <a:p>
            <a:pPr marL="0" indent="0">
              <a:buNone/>
            </a:pPr>
            <a:r>
              <a:rPr lang="ru-RU" sz="3200" dirty="0">
                <a:latin typeface="PT Sans" panose="020B0503020203020204" pitchFamily="34" charset="-52"/>
              </a:rPr>
              <a:t>Заключаем договор на поставку кувшинов по фиксированной цене. Продукция, произведенная в рамках кружка, приносит доход, фирма сохраняет клиентскую базу.</a:t>
            </a: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a:latin typeface="PT Sans" panose="020B0503020203020204" pitchFamily="34" charset="-52"/>
              </a:rPr>
              <a:t>6</a:t>
            </a:r>
          </a:p>
        </p:txBody>
      </p:sp>
    </p:spTree>
    <p:extLst>
      <p:ext uri="{BB962C8B-B14F-4D97-AF65-F5344CB8AC3E}">
        <p14:creationId xmlns:p14="http://schemas.microsoft.com/office/powerpoint/2010/main" val="786823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a:bodyPr>
          <a:lstStyle/>
          <a:p>
            <a:pPr algn="l"/>
            <a:r>
              <a:rPr lang="ru-RU" sz="4800" b="1" dirty="0">
                <a:latin typeface="PT Sans" panose="020B0503020203020204" pitchFamily="34" charset="-52"/>
              </a:rPr>
              <a:t>Культурная кооперация</a:t>
            </a:r>
          </a:p>
        </p:txBody>
      </p:sp>
      <p:sp>
        <p:nvSpPr>
          <p:cNvPr id="3" name="Объект 2"/>
          <p:cNvSpPr>
            <a:spLocks noGrp="1"/>
          </p:cNvSpPr>
          <p:nvPr>
            <p:ph idx="1"/>
          </p:nvPr>
        </p:nvSpPr>
        <p:spPr>
          <a:xfrm>
            <a:off x="1647281" y="1890515"/>
            <a:ext cx="13795923" cy="5757084"/>
          </a:xfrm>
        </p:spPr>
        <p:txBody>
          <a:bodyPr>
            <a:normAutofit/>
          </a:bodyPr>
          <a:lstStyle/>
          <a:p>
            <a:pPr marL="0" indent="0">
              <a:buNone/>
            </a:pPr>
            <a:r>
              <a:rPr lang="ru-RU" sz="3200" dirty="0">
                <a:latin typeface="PT Sans" panose="020B0503020203020204" pitchFamily="34" charset="-52"/>
              </a:rPr>
              <a:t>Кружок шитья пользуется популярностью. Однако все товары ручной работы, появившиеся в рамках кружка, пользуются спросом исключительно перед 8 марта для подарков маме. </a:t>
            </a:r>
          </a:p>
          <a:p>
            <a:pPr marL="0" indent="0">
              <a:buNone/>
            </a:pPr>
            <a:r>
              <a:rPr lang="ru-RU" sz="3200" dirty="0">
                <a:latin typeface="PT Sans" panose="020B0503020203020204" pitchFamily="34" charset="-52"/>
              </a:rPr>
              <a:t>При музее народного творчества есть магазинчик с сувенирной продукцией. Ежедневная проходимость музея 200 человек. Редкий посетитель не заходит полюбоваться прихватками с матрешками и тряпичными куклами. Однако, на всей продукции присутствует ярлычок </a:t>
            </a:r>
            <a:r>
              <a:rPr lang="ru-RU" sz="3200" dirty="0" smtClean="0">
                <a:latin typeface="PT Sans" panose="020B0503020203020204" pitchFamily="34" charset="-52"/>
              </a:rPr>
              <a:t>«</a:t>
            </a:r>
            <a:r>
              <a:rPr lang="ru-RU" sz="3200" dirty="0" err="1" smtClean="0">
                <a:latin typeface="PT Sans" panose="020B0503020203020204" pitchFamily="34" charset="-52"/>
              </a:rPr>
              <a:t>Made</a:t>
            </a:r>
            <a:r>
              <a:rPr lang="ru-RU" sz="3200" dirty="0" smtClean="0">
                <a:latin typeface="PT Sans" panose="020B0503020203020204" pitchFamily="34" charset="-52"/>
              </a:rPr>
              <a:t> </a:t>
            </a:r>
            <a:r>
              <a:rPr lang="ru-RU" sz="3200" dirty="0" err="1">
                <a:latin typeface="PT Sans" panose="020B0503020203020204" pitchFamily="34" charset="-52"/>
              </a:rPr>
              <a:t>in</a:t>
            </a:r>
            <a:r>
              <a:rPr lang="ru-RU" sz="3200" dirty="0">
                <a:latin typeface="PT Sans" panose="020B0503020203020204" pitchFamily="34" charset="-52"/>
              </a:rPr>
              <a:t> </a:t>
            </a:r>
            <a:r>
              <a:rPr lang="ru-RU" sz="3200" dirty="0" err="1" smtClean="0">
                <a:latin typeface="PT Sans" panose="020B0503020203020204" pitchFamily="34" charset="-52"/>
              </a:rPr>
              <a:t>China</a:t>
            </a:r>
            <a:r>
              <a:rPr lang="ru-RU" sz="3200" dirty="0" smtClean="0">
                <a:latin typeface="PT Sans" panose="020B0503020203020204" pitchFamily="34" charset="-52"/>
              </a:rPr>
              <a:t>». </a:t>
            </a:r>
            <a:r>
              <a:rPr lang="ru-RU" sz="3200" dirty="0">
                <a:latin typeface="PT Sans" panose="020B0503020203020204" pitchFamily="34" charset="-52"/>
              </a:rPr>
              <a:t>Почти каждый чувствует себя обманутым и уходит без покупок.</a:t>
            </a:r>
          </a:p>
          <a:p>
            <a:pPr marL="0" indent="0">
              <a:buNone/>
            </a:pPr>
            <a:r>
              <a:rPr lang="ru-RU" sz="3200" dirty="0">
                <a:latin typeface="PT Sans" panose="020B0503020203020204" pitchFamily="34" charset="-52"/>
              </a:rPr>
              <a:t>Если продукция ручной работы попадет в магазин при музее, товарооборот увеличится, а у продукции кружка появится канал сбыта.</a:t>
            </a: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a:latin typeface="PT Sans" panose="020B0503020203020204" pitchFamily="34" charset="-52"/>
              </a:rPr>
              <a:t>7</a:t>
            </a:r>
          </a:p>
        </p:txBody>
      </p:sp>
    </p:spTree>
    <p:extLst>
      <p:ext uri="{BB962C8B-B14F-4D97-AF65-F5344CB8AC3E}">
        <p14:creationId xmlns:p14="http://schemas.microsoft.com/office/powerpoint/2010/main" val="1406899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a:bodyPr>
          <a:lstStyle/>
          <a:p>
            <a:pPr algn="l"/>
            <a:r>
              <a:rPr lang="ru-RU" sz="4800" b="1" dirty="0">
                <a:latin typeface="PT Sans" panose="020B0503020203020204" pitchFamily="34" charset="-52"/>
              </a:rPr>
              <a:t>Свободны от налогов</a:t>
            </a:r>
          </a:p>
        </p:txBody>
      </p:sp>
      <p:sp>
        <p:nvSpPr>
          <p:cNvPr id="3" name="Объект 2"/>
          <p:cNvSpPr>
            <a:spLocks noGrp="1"/>
          </p:cNvSpPr>
          <p:nvPr>
            <p:ph idx="1"/>
          </p:nvPr>
        </p:nvSpPr>
        <p:spPr>
          <a:xfrm>
            <a:off x="1647279" y="2412554"/>
            <a:ext cx="13795923" cy="5757084"/>
          </a:xfrm>
        </p:spPr>
        <p:txBody>
          <a:bodyPr>
            <a:normAutofit/>
          </a:bodyPr>
          <a:lstStyle/>
          <a:p>
            <a:pPr marL="0" indent="0">
              <a:buNone/>
            </a:pPr>
            <a:r>
              <a:rPr lang="ru-RU" sz="3200" dirty="0">
                <a:latin typeface="PT Sans" panose="020B0503020203020204" pitchFamily="34" charset="-52"/>
              </a:rPr>
              <a:t>В одной из стран ЕС практикуется заключение договора между творческими мастерскими разных направлений и DutyFree. Украшения, предметы быта, национальные костюмы, сладости можно купить в качестве сувенирной продукции прямо в аэропорту. </a:t>
            </a:r>
          </a:p>
          <a:p>
            <a:pPr marL="0" indent="0">
              <a:buNone/>
            </a:pPr>
            <a:r>
              <a:rPr lang="ru-RU" sz="3200" dirty="0">
                <a:latin typeface="PT Sans" panose="020B0503020203020204" pitchFamily="34" charset="-52"/>
              </a:rPr>
              <a:t>Дополнительно магазин заказывает подарочную упаковку для продукции, и стоимость вырастает в 1,5 раза. </a:t>
            </a:r>
            <a:r>
              <a:rPr lang="ru-RU" sz="3200" dirty="0" smtClean="0">
                <a:latin typeface="PT Sans" panose="020B0503020203020204" pitchFamily="34" charset="-52"/>
              </a:rPr>
              <a:t>На </a:t>
            </a:r>
            <a:r>
              <a:rPr lang="ru-RU" sz="3200" dirty="0">
                <a:latin typeface="PT Sans" panose="020B0503020203020204" pitchFamily="34" charset="-52"/>
              </a:rPr>
              <a:t>месте реализации </a:t>
            </a:r>
            <a:r>
              <a:rPr lang="ru-RU" sz="3200" dirty="0" smtClean="0">
                <a:latin typeface="PT Sans" panose="020B0503020203020204" pitchFamily="34" charset="-52"/>
              </a:rPr>
              <a:t>расположены  </a:t>
            </a:r>
            <a:r>
              <a:rPr lang="ru-RU" sz="3200" dirty="0">
                <a:latin typeface="PT Sans" panose="020B0503020203020204" pitchFamily="34" charset="-52"/>
              </a:rPr>
              <a:t>информационные стенды о мастерских с приглашением посетить мастер-класс.</a:t>
            </a: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a:latin typeface="PT Sans" panose="020B0503020203020204" pitchFamily="34" charset="-52"/>
              </a:rPr>
              <a:t>8</a:t>
            </a:r>
          </a:p>
        </p:txBody>
      </p:sp>
    </p:spTree>
    <p:extLst>
      <p:ext uri="{BB962C8B-B14F-4D97-AF65-F5344CB8AC3E}">
        <p14:creationId xmlns:p14="http://schemas.microsoft.com/office/powerpoint/2010/main" val="2228905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TotalTime>
  <Words>1081</Words>
  <Application>Microsoft Office PowerPoint</Application>
  <PresentationFormat>Произвольный</PresentationFormat>
  <Paragraphs>98</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PT Sans</vt:lpstr>
      <vt:lpstr>Тема Office</vt:lpstr>
      <vt:lpstr>Творческие индустрии в культурных центрах</vt:lpstr>
      <vt:lpstr>Определение понятия «творческие индустрии»</vt:lpstr>
      <vt:lpstr>Классификация ТИ </vt:lpstr>
      <vt:lpstr>Презентация PowerPoint</vt:lpstr>
      <vt:lpstr>Сферы общественной жизни, которые затрагивает рынок ТИ</vt:lpstr>
      <vt:lpstr>Деятельность в рамках устава</vt:lpstr>
      <vt:lpstr>Подливаем масло в огонь</vt:lpstr>
      <vt:lpstr>Культурная кооперация</vt:lpstr>
      <vt:lpstr>Свободны от налогов</vt:lpstr>
      <vt:lpstr>На колу мочало</vt:lpstr>
      <vt:lpstr>Территориальный брендинг как инструмент развития</vt:lpstr>
      <vt:lpstr>Бренды-русские праздники</vt:lpstr>
      <vt:lpstr>Методология расчёта стоимости единицы товара</vt:lpstr>
      <vt:lpstr>Переход творческого продукта в собственность культурного центра</vt:lpstr>
      <vt:lpstr>Организация сбыта продукции</vt:lpstr>
      <vt:lpstr>Переход творческого продукта в собственность культурного центра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 Хохлов</dc:creator>
  <cp:lastModifiedBy>Петренко Александр Евгеньевич</cp:lastModifiedBy>
  <cp:revision>44</cp:revision>
  <cp:lastPrinted>2018-04-16T14:33:07Z</cp:lastPrinted>
  <dcterms:created xsi:type="dcterms:W3CDTF">2018-03-23T06:43:31Z</dcterms:created>
  <dcterms:modified xsi:type="dcterms:W3CDTF">2021-05-20T06:55:43Z</dcterms:modified>
</cp:coreProperties>
</file>